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4"/>
  </p:sldMasterIdLst>
  <p:notesMasterIdLst>
    <p:notesMasterId r:id="rId33"/>
  </p:notesMasterIdLst>
  <p:handoutMasterIdLst>
    <p:handoutMasterId r:id="rId34"/>
  </p:handoutMasterIdLst>
  <p:sldIdLst>
    <p:sldId id="2145706226" r:id="rId5"/>
    <p:sldId id="2145706234" r:id="rId6"/>
    <p:sldId id="2145706160" r:id="rId7"/>
    <p:sldId id="2145706284" r:id="rId8"/>
    <p:sldId id="2145706285" r:id="rId9"/>
    <p:sldId id="2145706166" r:id="rId10"/>
    <p:sldId id="2145706165" r:id="rId11"/>
    <p:sldId id="2145706286" r:id="rId12"/>
    <p:sldId id="2145706161" r:id="rId13"/>
    <p:sldId id="2145706195" r:id="rId14"/>
    <p:sldId id="2145706167" r:id="rId15"/>
    <p:sldId id="2145706180" r:id="rId16"/>
    <p:sldId id="2145706217" r:id="rId17"/>
    <p:sldId id="2145706288" r:id="rId18"/>
    <p:sldId id="2145706291" r:id="rId19"/>
    <p:sldId id="2145706269" r:id="rId20"/>
    <p:sldId id="2145706293" r:id="rId21"/>
    <p:sldId id="2145706287" r:id="rId22"/>
    <p:sldId id="2145706290" r:id="rId23"/>
    <p:sldId id="2145706170" r:id="rId24"/>
    <p:sldId id="2145706230" r:id="rId25"/>
    <p:sldId id="2145706283" r:id="rId26"/>
    <p:sldId id="2145706282" r:id="rId27"/>
    <p:sldId id="2145706190" r:id="rId28"/>
    <p:sldId id="2145706192" r:id="rId29"/>
    <p:sldId id="2145706225" r:id="rId30"/>
    <p:sldId id="2145706193" r:id="rId31"/>
    <p:sldId id="21457061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C46E0A-F1DA-1DA7-AFCD-32397146076C}" name="Alston, Matthew" initials="AM" userId="S::matthew.alston@manpowergroup.com::4047304d-911f-4d62-952e-58d7e2db71a1" providerId="AD"/>
  <p188:author id="{47104F0C-8BF9-D306-42AE-1EE5886E233E}" name="Roth, Christina" initials="RC" userId="S::christina.roth@manpowergroup.com::52d6c265-802e-44ac-92b4-8209a1ad8999" providerId="AD"/>
  <p188:author id="{D7DB590C-7169-AD03-3ECF-050E60AA3BAF}" name="Stanley, Brittany" initials="SB" userId="S::brittany.stanley@manpowergroup.com::e31d83bd-3aac-4a9c-8461-d6ae86e449d6" providerId="AD"/>
  <p188:author id="{38268D11-8401-7B6E-EB01-75984DAECE63}" name="Callie Coleman" initials="CC" userId="S::callie.coleman@manpowergroup.com::2e55dde0-e5f9-49f0-b503-890ca474e49d" providerId="AD"/>
  <p188:author id="{28F8612C-3F1B-72FE-B79A-59ECF58625CD}" name="Jackie Dreyer" initials="JD" userId="Jackie Dreyer" providerId="None"/>
  <p188:author id="{FB221F36-EB48-EC2B-5E92-880F5BF8C6EF}" name="Jacquelyn Holland" initials="" userId="S::jacquelyn.holland@manpower.com::483c8df8-b3c8-43bb-883c-eeff587fe614" providerId="AD"/>
  <p188:author id="{D80F5A4A-793A-28DB-1E42-5DA42A6F95EF}" name="Shannon Kobylarczyk" initials="SK" userId="S::shannon.kobylarczyk@manpowergroup.com::6cf04392-afbd-4517-9a4a-5124032f3ee8" providerId="AD"/>
  <p188:author id="{7AE4F851-8931-B812-070E-5C873B9F7FE0}" name="Rippinger, Thomas" initials="RT" userId="S::thomas.rippinger@manpowergroup.com::fa97d454-f827-49f8-8fd4-6bb8604afcad" providerId="AD"/>
  <p188:author id="{52B63256-D331-4974-7CC7-D2B0FBD67B4D}" name="Heather Gatewood" initials="HG" userId="S::heather.gatewood@manpowergroup.com::37a96eaa-a095-4ae4-8abc-b1dff729569e" providerId="AD"/>
  <p188:author id="{23BDAA73-F8A1-2475-B4C1-8CA9D7448C8F}" name="Rebecca Chapman" initials="RC" userId="S::becca.chapman@manpowergroup.com::3996493e-1fdb-43e9-ae09-1f35073b6884" providerId="AD"/>
  <p188:author id="{89664F81-B330-1047-B841-8CBA740D2E44}" name="Grunewald, Lisa" initials="GL" userId="S::lisa.grunewald@manpowergroup.com::0f0b2432-5189-4b22-846f-7301330c2829" providerId="AD"/>
  <p188:author id="{52531184-B69E-0088-48FF-821462F16F3A}" name="Garrett, Mellanie" initials="GM" userId="S::mellanie.garrett@manpowergroup.com::f4aeb8ea-0f03-44e6-ab00-14403bfc0c80" providerId="AD"/>
  <p188:author id="{4C967087-9796-B577-94FA-13FAE8CAF18B}" name="Anna Ungradyová" initials="AU" userId="S::anna.ungradyova@manpowergroup.sk::e65a4350-7fed-42ab-afa6-eb0a9d5440a5" providerId="AD"/>
  <p188:author id="{36BCAF8F-E2EE-6EF0-7B5E-F9C55C014089}" name="Keller, Brenda" initials="KB" userId="S::brenda.keller@manpowergroup.com::605a3839-9657-4985-95e7-89873bea7606" providerId="AD"/>
  <p188:author id="{EFC1C4A2-D38E-0457-F9ED-6393C0F39B7F}" name="Jenny Peretz" initials="JP" userId="S::jenny.peretz@manpowergroup.com::8089546e-82f0-411f-974d-0c1f67cbc049" providerId="AD"/>
  <p188:author id="{235E58A7-A129-00A4-5031-CB319A5D634D}" name="Richard Buchband" initials="RB" userId="S::richard.buchband@manpowergroup.com::e31ba7bb-d0e7-4bf2-a77c-ce75462e4827" providerId="AD"/>
  <p188:author id="{935FB0B4-D705-A5F7-D4FE-75293B3701C3}" name="Julitz, John" initials="JJ" userId="S::john.julitz@manpowergroup.com::bfe907c2-cac6-43b2-b83c-79075561946e" providerId="AD"/>
  <p188:author id="{F440BFB9-102B-AC8B-6705-240A20D7EC7F}" name="Jacqueline Dreyer" initials="JD" userId="S::jackie.dreyer@manpowergroup.com::f8177ada-a026-47f2-a455-c243f5c6cfc2" providerId="AD"/>
  <p188:author id="{BAC12ACB-48BB-6D33-93C5-012BF6547E23}" name="Spude, Lauren" initials="SL" userId="S::lauren.spude@manpowergroup.com::07f004b4-e1bf-4061-8aad-a30ba627de87" providerId="AD"/>
  <p188:author id="{5D5939E2-7A12-AB43-5E10-D2D1EC46E23D}" name="Tom Rippinger" initials="TR" userId="S::tom.rippinger@manpowergroup.com::fa97d454-f827-49f8-8fd4-6bb8604afc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B8C"/>
    <a:srgbClr val="70BF5C"/>
    <a:srgbClr val="5C7D70"/>
    <a:srgbClr val="386097"/>
    <a:srgbClr val="3793CE"/>
    <a:srgbClr val="4F4296"/>
    <a:srgbClr val="9E94FA"/>
    <a:srgbClr val="56BEEE"/>
    <a:srgbClr val="FF9C4D"/>
    <a:srgbClr val="B5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F48DC-483B-B49C-65BF-1F995B61BD03}" v="126" dt="2024-09-03T10:36:44.891"/>
    <p1510:client id="{D778E245-2A00-9723-D6D0-CC5FC7A72319}" v="37" dt="2024-09-02T13:43:20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Ungradyová" userId="S::anna.ungradyova@manpowergroup.sk::e65a4350-7fed-42ab-afa6-eb0a9d5440a5" providerId="AD" clId="Web-{D778E245-2A00-9723-D6D0-CC5FC7A72319}"/>
    <pc:docChg chg="delSld modSld sldOrd">
      <pc:chgData name="Anna Ungradyová" userId="S::anna.ungradyova@manpowergroup.sk::e65a4350-7fed-42ab-afa6-eb0a9d5440a5" providerId="AD" clId="Web-{D778E245-2A00-9723-D6D0-CC5FC7A72319}" dt="2024-09-02T13:43:20.500" v="1258" actId="14100"/>
      <pc:docMkLst>
        <pc:docMk/>
      </pc:docMkLst>
      <pc:sldChg chg="modNotes">
        <pc:chgData name="Anna Ungradyová" userId="S::anna.ungradyova@manpowergroup.sk::e65a4350-7fed-42ab-afa6-eb0a9d5440a5" providerId="AD" clId="Web-{D778E245-2A00-9723-D6D0-CC5FC7A72319}" dt="2024-09-02T13:35:35.481" v="1251"/>
        <pc:sldMkLst>
          <pc:docMk/>
          <pc:sldMk cId="4195791978" sldId="2145706217"/>
        </pc:sldMkLst>
      </pc:sldChg>
      <pc:sldChg chg="modSp">
        <pc:chgData name="Anna Ungradyová" userId="S::anna.ungradyova@manpowergroup.sk::e65a4350-7fed-42ab-afa6-eb0a9d5440a5" providerId="AD" clId="Web-{D778E245-2A00-9723-D6D0-CC5FC7A72319}" dt="2024-09-02T11:13:59.257" v="26" actId="20577"/>
        <pc:sldMkLst>
          <pc:docMk/>
          <pc:sldMk cId="2143277357" sldId="2145706234"/>
        </pc:sldMkLst>
        <pc:spChg chg="mod">
          <ac:chgData name="Anna Ungradyová" userId="S::anna.ungradyova@manpowergroup.sk::e65a4350-7fed-42ab-afa6-eb0a9d5440a5" providerId="AD" clId="Web-{D778E245-2A00-9723-D6D0-CC5FC7A72319}" dt="2024-09-02T11:13:59.257" v="26" actId="20577"/>
          <ac:spMkLst>
            <pc:docMk/>
            <pc:sldMk cId="2143277357" sldId="2145706234"/>
            <ac:spMk id="19" creationId="{C78A2E43-5752-665A-EA71-177842A6DDD0}"/>
          </ac:spMkLst>
        </pc:spChg>
        <pc:spChg chg="mod">
          <ac:chgData name="Anna Ungradyová" userId="S::anna.ungradyova@manpowergroup.sk::e65a4350-7fed-42ab-afa6-eb0a9d5440a5" providerId="AD" clId="Web-{D778E245-2A00-9723-D6D0-CC5FC7A72319}" dt="2024-09-02T11:13:38.741" v="8" actId="20577"/>
          <ac:spMkLst>
            <pc:docMk/>
            <pc:sldMk cId="2143277357" sldId="2145706234"/>
            <ac:spMk id="23" creationId="{2DED0DD1-0993-5F50-FD6E-9608E60B078D}"/>
          </ac:spMkLst>
        </pc:spChg>
        <pc:picChg chg="mod">
          <ac:chgData name="Anna Ungradyová" userId="S::anna.ungradyova@manpowergroup.sk::e65a4350-7fed-42ab-afa6-eb0a9d5440a5" providerId="AD" clId="Web-{D778E245-2A00-9723-D6D0-CC5FC7A72319}" dt="2024-09-02T11:13:25.865" v="7" actId="1076"/>
          <ac:picMkLst>
            <pc:docMk/>
            <pc:sldMk cId="2143277357" sldId="2145706234"/>
            <ac:picMk id="20" creationId="{7B395834-39F0-E01C-24F3-8C0BEAA8BED8}"/>
          </ac:picMkLst>
        </pc:picChg>
        <pc:picChg chg="mod">
          <ac:chgData name="Anna Ungradyová" userId="S::anna.ungradyova@manpowergroup.sk::e65a4350-7fed-42ab-afa6-eb0a9d5440a5" providerId="AD" clId="Web-{D778E245-2A00-9723-D6D0-CC5FC7A72319}" dt="2024-09-02T11:13:21.631" v="6" actId="1076"/>
          <ac:picMkLst>
            <pc:docMk/>
            <pc:sldMk cId="2143277357" sldId="2145706234"/>
            <ac:picMk id="22" creationId="{96681C56-7770-E67F-EECF-3E0646100528}"/>
          </ac:picMkLst>
        </pc:picChg>
      </pc:sldChg>
      <pc:sldChg chg="ord modNotes">
        <pc:chgData name="Anna Ungradyová" userId="S::anna.ungradyova@manpowergroup.sk::e65a4350-7fed-42ab-afa6-eb0a9d5440a5" providerId="AD" clId="Web-{D778E245-2A00-9723-D6D0-CC5FC7A72319}" dt="2024-09-02T13:18:47.142" v="715"/>
        <pc:sldMkLst>
          <pc:docMk/>
          <pc:sldMk cId="3398786033" sldId="2145706269"/>
        </pc:sldMkLst>
      </pc:sldChg>
      <pc:sldChg chg="del">
        <pc:chgData name="Anna Ungradyová" userId="S::anna.ungradyova@manpowergroup.sk::e65a4350-7fed-42ab-afa6-eb0a9d5440a5" providerId="AD" clId="Web-{D778E245-2A00-9723-D6D0-CC5FC7A72319}" dt="2024-09-02T11:11:46.003" v="0"/>
        <pc:sldMkLst>
          <pc:docMk/>
          <pc:sldMk cId="3167506604" sldId="2145706272"/>
        </pc:sldMkLst>
      </pc:sldChg>
      <pc:sldChg chg="del">
        <pc:chgData name="Anna Ungradyová" userId="S::anna.ungradyova@manpowergroup.sk::e65a4350-7fed-42ab-afa6-eb0a9d5440a5" providerId="AD" clId="Web-{D778E245-2A00-9723-D6D0-CC5FC7A72319}" dt="2024-09-02T11:11:49.128" v="1"/>
        <pc:sldMkLst>
          <pc:docMk/>
          <pc:sldMk cId="649517083" sldId="2145706281"/>
        </pc:sldMkLst>
      </pc:sldChg>
      <pc:sldChg chg="addSp modSp">
        <pc:chgData name="Anna Ungradyová" userId="S::anna.ungradyova@manpowergroup.sk::e65a4350-7fed-42ab-afa6-eb0a9d5440a5" providerId="AD" clId="Web-{D778E245-2A00-9723-D6D0-CC5FC7A72319}" dt="2024-09-02T13:43:20.500" v="1258" actId="14100"/>
        <pc:sldMkLst>
          <pc:docMk/>
          <pc:sldMk cId="2074217645" sldId="2145706286"/>
        </pc:sldMkLst>
        <pc:picChg chg="add mod">
          <ac:chgData name="Anna Ungradyová" userId="S::anna.ungradyova@manpowergroup.sk::e65a4350-7fed-42ab-afa6-eb0a9d5440a5" providerId="AD" clId="Web-{D778E245-2A00-9723-D6D0-CC5FC7A72319}" dt="2024-09-02T13:43:20.500" v="1258" actId="14100"/>
          <ac:picMkLst>
            <pc:docMk/>
            <pc:sldMk cId="2074217645" sldId="2145706286"/>
            <ac:picMk id="3" creationId="{DA144EDB-0879-A59D-76B4-D0069B125045}"/>
          </ac:picMkLst>
        </pc:picChg>
      </pc:sldChg>
      <pc:sldChg chg="ord modNotes">
        <pc:chgData name="Anna Ungradyová" userId="S::anna.ungradyova@manpowergroup.sk::e65a4350-7fed-42ab-afa6-eb0a9d5440a5" providerId="AD" clId="Web-{D778E245-2A00-9723-D6D0-CC5FC7A72319}" dt="2024-09-02T13:23:44.429" v="961"/>
        <pc:sldMkLst>
          <pc:docMk/>
          <pc:sldMk cId="3720712693" sldId="2145706287"/>
        </pc:sldMkLst>
      </pc:sldChg>
      <pc:sldChg chg="modNotes">
        <pc:chgData name="Anna Ungradyová" userId="S::anna.ungradyova@manpowergroup.sk::e65a4350-7fed-42ab-afa6-eb0a9d5440a5" providerId="AD" clId="Web-{D778E245-2A00-9723-D6D0-CC5FC7A72319}" dt="2024-09-02T12:58:56.242" v="86"/>
        <pc:sldMkLst>
          <pc:docMk/>
          <pc:sldMk cId="4142779600" sldId="2145706288"/>
        </pc:sldMkLst>
      </pc:sldChg>
      <pc:sldChg chg="modNotes">
        <pc:chgData name="Anna Ungradyová" userId="S::anna.ungradyova@manpowergroup.sk::e65a4350-7fed-42ab-afa6-eb0a9d5440a5" providerId="AD" clId="Web-{D778E245-2A00-9723-D6D0-CC5FC7A72319}" dt="2024-09-02T13:31:03.821" v="1040"/>
        <pc:sldMkLst>
          <pc:docMk/>
          <pc:sldMk cId="3146589635" sldId="2145706290"/>
        </pc:sldMkLst>
      </pc:sldChg>
      <pc:sldChg chg="modNotes">
        <pc:chgData name="Anna Ungradyová" userId="S::anna.ungradyova@manpowergroup.sk::e65a4350-7fed-42ab-afa6-eb0a9d5440a5" providerId="AD" clId="Web-{D778E245-2A00-9723-D6D0-CC5FC7A72319}" dt="2024-09-02T13:08:20.409" v="192"/>
        <pc:sldMkLst>
          <pc:docMk/>
          <pc:sldMk cId="796165348" sldId="2145706291"/>
        </pc:sldMkLst>
      </pc:sldChg>
      <pc:sldChg chg="modNotes">
        <pc:chgData name="Anna Ungradyová" userId="S::anna.ungradyova@manpowergroup.sk::e65a4350-7fed-42ab-afa6-eb0a9d5440a5" providerId="AD" clId="Web-{D778E245-2A00-9723-D6D0-CC5FC7A72319}" dt="2024-09-02T13:12:04.300" v="478"/>
        <pc:sldMkLst>
          <pc:docMk/>
          <pc:sldMk cId="3112924204" sldId="2145706293"/>
        </pc:sldMkLst>
      </pc:sldChg>
    </pc:docChg>
  </pc:docChgLst>
  <pc:docChgLst>
    <pc:chgData name="Anna Ungradyová" userId="S::anna.ungradyova@manpowergroup.sk::e65a4350-7fed-42ab-afa6-eb0a9d5440a5" providerId="AD" clId="Web-{1CCF48DC-483B-B49C-65BF-1F995B61BD03}"/>
    <pc:docChg chg="modSld">
      <pc:chgData name="Anna Ungradyová" userId="S::anna.ungradyova@manpowergroup.sk::e65a4350-7fed-42ab-afa6-eb0a9d5440a5" providerId="AD" clId="Web-{1CCF48DC-483B-B49C-65BF-1F995B61BD03}" dt="2024-09-03T10:36:44.454" v="79" actId="20577"/>
      <pc:docMkLst>
        <pc:docMk/>
      </pc:docMkLst>
      <pc:sldChg chg="addSp delSp modSp">
        <pc:chgData name="Anna Ungradyová" userId="S::anna.ungradyova@manpowergroup.sk::e65a4350-7fed-42ab-afa6-eb0a9d5440a5" providerId="AD" clId="Web-{1CCF48DC-483B-B49C-65BF-1F995B61BD03}" dt="2024-09-03T10:36:44.454" v="79" actId="20577"/>
        <pc:sldMkLst>
          <pc:docMk/>
          <pc:sldMk cId="3720712693" sldId="2145706287"/>
        </pc:sldMkLst>
        <pc:spChg chg="add mod">
          <ac:chgData name="Anna Ungradyová" userId="S::anna.ungradyova@manpowergroup.sk::e65a4350-7fed-42ab-afa6-eb0a9d5440a5" providerId="AD" clId="Web-{1CCF48DC-483B-B49C-65BF-1F995B61BD03}" dt="2024-09-03T10:36:44.454" v="79" actId="20577"/>
          <ac:spMkLst>
            <pc:docMk/>
            <pc:sldMk cId="3720712693" sldId="2145706287"/>
            <ac:spMk id="4" creationId="{72F14EF5-DBFF-85F3-BBF7-1262AAFCA46A}"/>
          </ac:spMkLst>
        </pc:spChg>
        <pc:spChg chg="del mod">
          <ac:chgData name="Anna Ungradyová" userId="S::anna.ungradyova@manpowergroup.sk::e65a4350-7fed-42ab-afa6-eb0a9d5440a5" providerId="AD" clId="Web-{1CCF48DC-483B-B49C-65BF-1F995B61BD03}" dt="2024-09-03T10:36:04.375" v="69"/>
          <ac:spMkLst>
            <pc:docMk/>
            <pc:sldMk cId="3720712693" sldId="2145706287"/>
            <ac:spMk id="9" creationId="{29FDC174-71A2-6533-6B44-8EE31AB33D7D}"/>
          </ac:spMkLst>
        </pc:spChg>
        <pc:picChg chg="mod">
          <ac:chgData name="Anna Ungradyová" userId="S::anna.ungradyova@manpowergroup.sk::e65a4350-7fed-42ab-afa6-eb0a9d5440a5" providerId="AD" clId="Web-{1CCF48DC-483B-B49C-65BF-1F995B61BD03}" dt="2024-09-03T10:36:21.656" v="73" actId="1076"/>
          <ac:picMkLst>
            <pc:docMk/>
            <pc:sldMk cId="3720712693" sldId="2145706287"/>
            <ac:picMk id="8" creationId="{821D9324-6F5B-1487-10B6-84E1EAF1F9FC}"/>
          </ac:picMkLst>
        </pc:picChg>
      </pc:sldChg>
      <pc:sldChg chg="modSp">
        <pc:chgData name="Anna Ungradyová" userId="S::anna.ungradyova@manpowergroup.sk::e65a4350-7fed-42ab-afa6-eb0a9d5440a5" providerId="AD" clId="Web-{1CCF48DC-483B-B49C-65BF-1F995B61BD03}" dt="2024-09-03T10:32:43.653" v="5" actId="20577"/>
        <pc:sldMkLst>
          <pc:docMk/>
          <pc:sldMk cId="3112924204" sldId="2145706293"/>
        </pc:sldMkLst>
        <pc:spChg chg="mod">
          <ac:chgData name="Anna Ungradyová" userId="S::anna.ungradyova@manpowergroup.sk::e65a4350-7fed-42ab-afa6-eb0a9d5440a5" providerId="AD" clId="Web-{1CCF48DC-483B-B49C-65BF-1F995B61BD03}" dt="2024-09-03T10:32:43.653" v="5" actId="20577"/>
          <ac:spMkLst>
            <pc:docMk/>
            <pc:sldMk cId="3112924204" sldId="2145706293"/>
            <ac:spMk id="7" creationId="{D7E19E2F-030A-837B-29F9-78F97EADF27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744619770864582E-2"/>
          <c:y val="0"/>
          <c:w val="0.9353770342531178"/>
          <c:h val="0.7898996473614522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100"/>
        <c:axId val="341160760"/>
        <c:axId val="284405848"/>
      </c:barChart>
      <c:catAx>
        <c:axId val="341160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84405848"/>
        <c:crosses val="autoZero"/>
        <c:auto val="1"/>
        <c:lblAlgn val="ctr"/>
        <c:lblOffset val="100"/>
        <c:tickLblSkip val="1"/>
        <c:noMultiLvlLbl val="0"/>
      </c:catAx>
      <c:valAx>
        <c:axId val="284405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11607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Towards Employer</c:v>
                </c:pt>
              </c:strCache>
            </c:strRef>
          </c:tx>
          <c:spPr>
            <a:solidFill>
              <a:srgbClr val="A6EB8C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Flexible Hours</c:v>
                </c:pt>
                <c:pt idx="1">
                  <c:v>Working Location</c:v>
                </c:pt>
                <c:pt idx="2">
                  <c:v>Pay</c:v>
                </c:pt>
                <c:pt idx="3">
                  <c:v>Overall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0.73</c:v>
                </c:pt>
                <c:pt idx="1">
                  <c:v>0.78</c:v>
                </c:pt>
                <c:pt idx="2">
                  <c:v>0.76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D-4DEA-903B-6C2AD88248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066054397739315E-3"/>
                  <c:y val="-7.47838555199465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0D-4DEA-903B-6C2AD8824880}"/>
                </c:ext>
              </c:extLst>
            </c:dLbl>
            <c:dLbl>
              <c:idx val="1"/>
              <c:layout>
                <c:manualLayout>
                  <c:x val="-2.0097492052278346E-2"/>
                  <c:y val="-7.7899849499944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0D-4DEA-903B-6C2AD8824880}"/>
                </c:ext>
              </c:extLst>
            </c:dLbl>
            <c:dLbl>
              <c:idx val="2"/>
              <c:layout>
                <c:manualLayout>
                  <c:x val="-1.4355351465913106E-2"/>
                  <c:y val="-8.10158434799421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0D-4DEA-903B-6C2AD8824880}"/>
                </c:ext>
              </c:extLst>
            </c:dLbl>
            <c:dLbl>
              <c:idx val="3"/>
              <c:layout>
                <c:manualLayout>
                  <c:x val="-7.1776757329565528E-3"/>
                  <c:y val="-8.72478314399376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0D-4DEA-903B-6C2AD8824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Flexible Hours</c:v>
                </c:pt>
                <c:pt idx="1">
                  <c:v>Working Location</c:v>
                </c:pt>
                <c:pt idx="2">
                  <c:v>Pay</c:v>
                </c:pt>
                <c:pt idx="3">
                  <c:v>Overall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0D-4DEA-903B-6C2AD88248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1533027198869552E-2"/>
                  <c:y val="-7.47838555199465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0D-4DEA-903B-6C2AD8824880}"/>
                </c:ext>
              </c:extLst>
            </c:dLbl>
            <c:dLbl>
              <c:idx val="1"/>
              <c:layout>
                <c:manualLayout>
                  <c:x val="1.1484281172730483E-2"/>
                  <c:y val="-8.10158434799420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0D-4DEA-903B-6C2AD8824880}"/>
                </c:ext>
              </c:extLst>
            </c:dLbl>
            <c:dLbl>
              <c:idx val="2"/>
              <c:layout>
                <c:manualLayout>
                  <c:x val="2.4404097492052277E-2"/>
                  <c:y val="-8.10158434799421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0D-4DEA-903B-6C2AD8824880}"/>
                </c:ext>
              </c:extLst>
            </c:dLbl>
            <c:dLbl>
              <c:idx val="3"/>
              <c:layout>
                <c:manualLayout>
                  <c:x val="2.4404097492052277E-2"/>
                  <c:y val="-8.72478314399376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0D-4DEA-903B-6C2AD8824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Flexible Hours</c:v>
                </c:pt>
                <c:pt idx="1">
                  <c:v>Working Location</c:v>
                </c:pt>
                <c:pt idx="2">
                  <c:v>Pay</c:v>
                </c:pt>
                <c:pt idx="3">
                  <c:v>Overall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0D-4DEA-903B-6C2AD88248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Towards Employee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Flexible Hours</c:v>
                </c:pt>
                <c:pt idx="1">
                  <c:v>Working Location</c:v>
                </c:pt>
                <c:pt idx="2">
                  <c:v>Pay</c:v>
                </c:pt>
                <c:pt idx="3">
                  <c:v>Overall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0.25</c:v>
                </c:pt>
                <c:pt idx="1">
                  <c:v>0.2</c:v>
                </c:pt>
                <c:pt idx="2">
                  <c:v>0.24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C0D-4DEA-903B-6C2AD882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overlap val="100"/>
        <c:axId val="344256752"/>
        <c:axId val="285065272"/>
      </c:barChart>
      <c:catAx>
        <c:axId val="344256752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85065272"/>
        <c:crosses val="autoZero"/>
        <c:auto val="1"/>
        <c:lblAlgn val="ctr"/>
        <c:lblOffset val="100"/>
        <c:noMultiLvlLbl val="0"/>
      </c:catAx>
      <c:valAx>
        <c:axId val="2850652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44256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793CE">
                <a:alpha val="30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rgbClr val="386097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0.35</c:v>
                </c:pt>
                <c:pt idx="2">
                  <c:v>0.3</c:v>
                </c:pt>
                <c:pt idx="3">
                  <c:v>0.18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6-BA4D-BB44-1455353CF8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0BF5C">
                <a:alpha val="30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rgbClr val="5C7D7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0.51</c:v>
                </c:pt>
                <c:pt idx="1">
                  <c:v>0.46</c:v>
                </c:pt>
                <c:pt idx="2">
                  <c:v>0.42</c:v>
                </c:pt>
                <c:pt idx="3">
                  <c:v>0.41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6-BA4D-BB44-1455353CF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345706640"/>
        <c:axId val="345707032"/>
      </c:barChart>
      <c:catAx>
        <c:axId val="345706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5707032"/>
        <c:crosses val="autoZero"/>
        <c:auto val="1"/>
        <c:lblAlgn val="ctr"/>
        <c:lblOffset val="100"/>
        <c:noMultiLvlLbl val="0"/>
      </c:catAx>
      <c:valAx>
        <c:axId val="345707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066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2895550792623E-3"/>
          <c:y val="7.515025353816788E-4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13-0F4C-B4C3-4919F720E1F0}"/>
              </c:ext>
            </c:extLst>
          </c:dPt>
          <c:dPt>
            <c:idx val="1"/>
            <c:bubble3D val="0"/>
            <c:spPr>
              <a:solidFill>
                <a:srgbClr val="70BF5C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13-0F4C-B4C3-4919F720E1F0}"/>
              </c:ext>
            </c:extLst>
          </c:dPt>
          <c:dLbls>
            <c:dLbl>
              <c:idx val="0"/>
              <c:layout>
                <c:manualLayout>
                  <c:x val="-0.16084147022615763"/>
                  <c:y val="0.34932592788503919"/>
                </c:manualLayout>
              </c:layout>
              <c:tx>
                <c:rich>
                  <a:bodyPr/>
                  <a:lstStyle/>
                  <a:p>
                    <a:fld id="{4F2D053A-6528-C54F-B073-EEF33A170952}" type="VALUE">
                      <a:rPr lang="en-US">
                        <a:solidFill>
                          <a:schemeClr val="accent2"/>
                        </a:solidFill>
                      </a:rPr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613-0F4C-B4C3-4919F720E1F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13-0F4C-B4C3-4919F720E1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13-0F4C-B4C3-4919F720E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2895550792623E-3"/>
          <c:y val="7.515025353816788E-4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30-A640-BF50-ECA27F466C8B}"/>
              </c:ext>
            </c:extLst>
          </c:dPt>
          <c:dPt>
            <c:idx val="1"/>
            <c:bubble3D val="0"/>
            <c:spPr>
              <a:solidFill>
                <a:srgbClr val="70BF5C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30-A640-BF50-ECA27F466C8B}"/>
              </c:ext>
            </c:extLst>
          </c:dPt>
          <c:dLbls>
            <c:dLbl>
              <c:idx val="0"/>
              <c:layout>
                <c:manualLayout>
                  <c:x val="-0.15185094991572273"/>
                  <c:y val="0.340368861853125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0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2D053A-6528-C54F-B073-EEF33A170952}" type="VALUE">
                      <a:rPr lang="en-US">
                        <a:solidFill>
                          <a:schemeClr val="accent2"/>
                        </a:solidFill>
                      </a:rPr>
                      <a:pPr>
                        <a:defRPr sz="3000">
                          <a:solidFill>
                            <a:schemeClr val="accent4"/>
                          </a:solidFill>
                        </a:defRPr>
                      </a:pPr>
                      <a:t>[HODNOTA]</a:t>
                    </a:fld>
                    <a:endParaRPr lang="sk-S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30-A640-BF50-ECA27F466C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30-A640-BF50-ECA27F466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30-A640-BF50-ECA27F466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2895550792623E-3"/>
          <c:y val="7.515025353816788E-4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3F-A642-8C45-D966FB02958E}"/>
              </c:ext>
            </c:extLst>
          </c:dPt>
          <c:dPt>
            <c:idx val="1"/>
            <c:bubble3D val="0"/>
            <c:spPr>
              <a:solidFill>
                <a:srgbClr val="70BF5C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3F-A642-8C45-D966FB02958E}"/>
              </c:ext>
            </c:extLst>
          </c:dPt>
          <c:dLbls>
            <c:dLbl>
              <c:idx val="0"/>
              <c:layout>
                <c:manualLayout>
                  <c:x val="-0.15185094991572273"/>
                  <c:y val="0.325086132416468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0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2D053A-6528-C54F-B073-EEF33A170952}" type="VALUE">
                      <a:rPr lang="en-US">
                        <a:solidFill>
                          <a:schemeClr val="accent2"/>
                        </a:solidFill>
                      </a:rPr>
                      <a:pPr>
                        <a:defRPr sz="3000">
                          <a:solidFill>
                            <a:schemeClr val="accent4"/>
                          </a:solidFill>
                        </a:defRPr>
                      </a:pPr>
                      <a:t>[HODNOTA]</a:t>
                    </a:fld>
                    <a:endParaRPr lang="sk-S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3F-A642-8C45-D966FB02958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3F-A642-8C45-D966FB029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3F-A642-8C45-D966FB029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2895550792623E-3"/>
          <c:y val="7.515025353816788E-4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CE-424B-A4CA-2C9B0E464A6E}"/>
              </c:ext>
            </c:extLst>
          </c:dPt>
          <c:dPt>
            <c:idx val="1"/>
            <c:bubble3D val="0"/>
            <c:spPr>
              <a:solidFill>
                <a:srgbClr val="70BF5C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CE-424B-A4CA-2C9B0E464A6E}"/>
              </c:ext>
            </c:extLst>
          </c:dPt>
          <c:dLbls>
            <c:dLbl>
              <c:idx val="0"/>
              <c:layout>
                <c:manualLayout>
                  <c:x val="-0.15185094991572273"/>
                  <c:y val="0.30236974345411266"/>
                </c:manualLayout>
              </c:layout>
              <c:tx>
                <c:rich>
                  <a:bodyPr/>
                  <a:lstStyle/>
                  <a:p>
                    <a:fld id="{4F2D053A-6528-C54F-B073-EEF33A170952}" type="VALUE">
                      <a:rPr lang="en-US">
                        <a:solidFill>
                          <a:schemeClr val="accent2"/>
                        </a:solidFill>
                      </a:rPr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2CE-424B-A4CA-2C9B0E464A6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CE-424B-A4CA-2C9B0E464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CE-424B-A4CA-2C9B0E464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2895550792623E-3"/>
          <c:y val="7.515025353816788E-4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80-0340-8D2C-1BDF1ADA6836}"/>
              </c:ext>
            </c:extLst>
          </c:dPt>
          <c:dPt>
            <c:idx val="1"/>
            <c:bubble3D val="0"/>
            <c:spPr>
              <a:solidFill>
                <a:srgbClr val="70BF5C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80-0340-8D2C-1BDF1ADA6836}"/>
              </c:ext>
            </c:extLst>
          </c:dPt>
          <c:dLbls>
            <c:dLbl>
              <c:idx val="0"/>
              <c:layout>
                <c:manualLayout>
                  <c:x val="-0.10689834836354835"/>
                  <c:y val="0.344472185488847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1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2D053A-6528-C54F-B073-EEF33A170952}" type="VALUE">
                      <a:rPr lang="en-US" b="0">
                        <a:solidFill>
                          <a:schemeClr val="accent2"/>
                        </a:solidFill>
                      </a:rPr>
                      <a:pPr>
                        <a:defRPr sz="3000" b="1">
                          <a:solidFill>
                            <a:schemeClr val="accent4"/>
                          </a:solidFill>
                        </a:defRPr>
                      </a:pPr>
                      <a:t>[HODNOTA]</a:t>
                    </a:fld>
                    <a:endParaRPr lang="sk-S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80-0340-8D2C-1BDF1ADA683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80-0340-8D2C-1BDF1ADA6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0.06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80-0340-8D2C-1BDF1ADA6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2895550792623E-3"/>
          <c:y val="7.515025353816788E-4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BA-554D-8612-43CF9F4B8A0D}"/>
              </c:ext>
            </c:extLst>
          </c:dPt>
          <c:dPt>
            <c:idx val="1"/>
            <c:bubble3D val="0"/>
            <c:spPr>
              <a:solidFill>
                <a:srgbClr val="70BF5C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BA-554D-8612-43CF9F4B8A0D}"/>
              </c:ext>
            </c:extLst>
          </c:dPt>
          <c:dLbls>
            <c:dLbl>
              <c:idx val="0"/>
              <c:layout>
                <c:manualLayout>
                  <c:x val="-8.0026249487646743E-3"/>
                  <c:y val="-0.349325927885039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0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2D053A-6528-C54F-B073-EEF33A170952}" type="VALUE">
                      <a:rPr lang="en-US">
                        <a:solidFill>
                          <a:schemeClr val="accent2"/>
                        </a:solidFill>
                      </a:rPr>
                      <a:pPr>
                        <a:defRPr sz="3000">
                          <a:solidFill>
                            <a:schemeClr val="accent4"/>
                          </a:solidFill>
                        </a:defRPr>
                      </a:pPr>
                      <a:t>[HODNOTA]</a:t>
                    </a:fld>
                    <a:endParaRPr lang="sk-S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BA-554D-8612-43CF9F4B8A0D}"/>
                </c:ext>
              </c:extLst>
            </c:dLbl>
            <c:dLbl>
              <c:idx val="1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BA-554D-8612-43CF9F4B8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-0.04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BA-554D-8612-43CF9F4B8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5059553348123E-3"/>
          <c:y val="7.0083752093802344E-3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5D-1E49-AD0F-D2056EB32DA0}"/>
              </c:ext>
            </c:extLst>
          </c:dPt>
          <c:dPt>
            <c:idx val="1"/>
            <c:bubble3D val="0"/>
            <c:spPr>
              <a:solidFill>
                <a:srgbClr val="70BF5C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5D-1E49-AD0F-D2056EB32DA0}"/>
              </c:ext>
            </c:extLst>
          </c:dPt>
          <c:dLbls>
            <c:dLbl>
              <c:idx val="0"/>
              <c:layout>
                <c:manualLayout>
                  <c:x val="-8.0028607988240699E-3"/>
                  <c:y val="-0.35454994269593582"/>
                </c:manualLayout>
              </c:layout>
              <c:tx>
                <c:rich>
                  <a:bodyPr/>
                  <a:lstStyle/>
                  <a:p>
                    <a:fld id="{4F2D053A-6528-C54F-B073-EEF33A170952}" type="VALUE">
                      <a:rPr lang="en-US">
                        <a:solidFill>
                          <a:srgbClr val="5C7D70"/>
                        </a:solidFill>
                      </a:rPr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5D-1E49-AD0F-D2056EB32D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5D-1E49-AD0F-D2056EB32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rgbClr val="5C7D7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DA5D-1E49-AD0F-D2056EB32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fld id="{813B7CB1-4668-BA40-91E3-753047CA0DC3}" type="VALUE">
                      <a:rPr lang="en-US" sz="1900"/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E95-4F7D-B8E2-4F034E55CDCC}"/>
                </c:ext>
              </c:extLst>
            </c:dLbl>
            <c:dLbl>
              <c:idx val="6"/>
              <c:layout>
                <c:manualLayout>
                  <c:x val="3.162932396550764E-2"/>
                  <c:y val="-3.663495050115769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01401417538373"/>
                      <c:h val="0.14928048860312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E95-4F7D-B8E2-4F034E55C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Don't know</c:v>
                </c:pt>
                <c:pt idx="1">
                  <c:v>We are not taking any action</c:v>
                </c:pt>
                <c:pt idx="2">
                  <c:v>Reducing worker stress</c:v>
                </c:pt>
                <c:pt idx="3">
                  <c:v>Upgrading technology tools</c:v>
                </c:pt>
                <c:pt idx="4">
                  <c:v>Training managers to better support workers</c:v>
                </c:pt>
                <c:pt idx="5">
                  <c:v>Increasing work-life balance</c:v>
                </c:pt>
                <c:pt idx="6">
                  <c:v>Offering more opportunities for promotions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0.01</c:v>
                </c:pt>
                <c:pt idx="1">
                  <c:v>0.04</c:v>
                </c:pt>
                <c:pt idx="2">
                  <c:v>0.38</c:v>
                </c:pt>
                <c:pt idx="3">
                  <c:v>0.42</c:v>
                </c:pt>
                <c:pt idx="4">
                  <c:v>0.46</c:v>
                </c:pt>
                <c:pt idx="5">
                  <c:v>0.46</c:v>
                </c:pt>
                <c:pt idx="6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95-4F7D-B8E2-4F034E55C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8809968"/>
        <c:axId val="339800080"/>
      </c:barChart>
      <c:catAx>
        <c:axId val="238809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9800080"/>
        <c:crosses val="autoZero"/>
        <c:auto val="1"/>
        <c:lblAlgn val="ctr"/>
        <c:lblOffset val="100"/>
        <c:noMultiLvlLbl val="0"/>
      </c:catAx>
      <c:valAx>
        <c:axId val="3398000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3880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7901F-0592-7EFA-22F6-8C1E553376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DB852-AC2D-2654-D86E-F07AC790B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8713-B84A-D242-88ED-2CB61C92401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69B08-808B-4AB5-5140-76E78074E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03D58-161A-0AC1-777C-706D214AB6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55A17-C9E4-F047-ABFB-A42AF46C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FA7BA-A618-3449-9617-1C4D7B4BAC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776C-2BA3-2948-8BF0-FFEA535F4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53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1800" i="1">
                <a:ea typeface="Calibri"/>
                <a:cs typeface="Calibri"/>
              </a:rPr>
              <a:t>Tuto len popísať hlavné trendy v nábore mladých ľudí. V slide je popísané, čo je pre mladých ľudí dôležité keď si rozhodujú pre zamestnávateľa. Všetko by mohlo byť jasné až na employer branding a sociálne siete. </a:t>
            </a:r>
            <a:endParaRPr lang="en-US" sz="1800" i="1">
              <a:cs typeface="Calibri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endParaRPr lang="en-US" sz="18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Employer branding a sociálne siete: </a:t>
            </a:r>
            <a:r>
              <a:rPr lang="en-US">
                <a:solidFill>
                  <a:srgbClr val="000000"/>
                </a:solidFill>
              </a:rPr>
              <a:t>Predstavuje spôsob, akým spoločnosť prezentuje svoju identitu, hodnoty a kultúru smerom k potenciálnym zamestnancom. Silný employer brand je nevyhnutný pre prilákanie mladých talentov, najmä z generácií Y a Z. Pre mladých ľudí je dôležité pracovať pre spoločnosť, ktorá má dobrú povesť, pevné hodnoty a zmysluplnú firemnú kultúru. Dobre definovaný a pozitívne vnímaný employer brand výrazne ovplyvňuje ich rozhodovanie.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b="1">
                <a:solidFill>
                  <a:srgbClr val="000000"/>
                </a:solidFill>
              </a:rPr>
              <a:t>Viditeľnosť a autenticita</a:t>
            </a:r>
            <a:r>
              <a:rPr lang="en-US">
                <a:solidFill>
                  <a:srgbClr val="000000"/>
                </a:solidFill>
              </a:rPr>
              <a:t>: Sociálne siete umožňujú spoločnostiam byť transparentnými a autentickými, čo je pre mladých ľudí kľúčové. Zdieľanie príbehov zamestnancov, úspechov, firemných hodnôt a každodenných aktivít pomáha vytvoriť dôveru a pozitívny obraz spoločnosti.</a:t>
            </a:r>
            <a:endParaRPr lang="en-US"/>
          </a:p>
          <a:p>
            <a:r>
              <a:rPr lang="en-US" b="1">
                <a:solidFill>
                  <a:srgbClr val="000000"/>
                </a:solidFill>
              </a:rPr>
              <a:t>Výskum a rozhodovanie</a:t>
            </a:r>
            <a:r>
              <a:rPr lang="en-US">
                <a:solidFill>
                  <a:srgbClr val="000000"/>
                </a:solidFill>
              </a:rPr>
              <a:t>: Mladí ľudia často využívajú sociálne siete, ako sú LinkedIn, Instagram, Twitter a TikTok, aby získali informácie o potenciálnych zamestnávateľoch. Sledujú, ako spoločnosť komunikuje so svojimi zamestnancami, aké hodnoty podporuje a ako sa zapája do spoločenských tém.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</a:rPr>
              <a:t>Dáta</a:t>
            </a:r>
            <a:r>
              <a:rPr lang="en-US">
                <a:solidFill>
                  <a:srgbClr val="000000"/>
                </a:solidFill>
              </a:rPr>
              <a:t>: Podľa prieskumu CareerArc z roku 2021 </a:t>
            </a:r>
            <a:r>
              <a:rPr lang="en-US" b="1">
                <a:solidFill>
                  <a:srgbClr val="000000"/>
                </a:solidFill>
              </a:rPr>
              <a:t>až 86 %</a:t>
            </a:r>
            <a:r>
              <a:rPr lang="en-US">
                <a:solidFill>
                  <a:srgbClr val="000000"/>
                </a:solidFill>
              </a:rPr>
              <a:t> uchádzačov o zamestnanie považuje sociálne siete za kľúčové pri rozhodovaní o tom, či sa uchádzajú o konkrétnu pracovnú pozíciu.</a:t>
            </a:r>
            <a:endParaRPr lang="en-US"/>
          </a:p>
          <a:p>
            <a:pPr>
              <a:spcBef>
                <a:spcPts val="100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endParaRPr lang="en-US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6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Onboarding je proces integrácie nových zamestnancov do organizácie, zahŕňajúci zoznámenie s kultúrou, hodnotami a pracovnými postupmi. Vzhľadom na demografické zmeny a príchod generácie Z na pracovný trh je nevyhnutné, aby bol onboarding modernizovaný a prispôsobený potrebám tejto generácie. </a:t>
            </a:r>
            <a:endParaRPr lang="sk-SK"/>
          </a:p>
          <a:p>
            <a:r>
              <a:rPr lang="en-US" b="1"/>
              <a:t>Do roku 2030 bude generácia Z tvoriť až 58 % pracovnej sily</a:t>
            </a:r>
            <a:r>
              <a:rPr lang="en-US"/>
              <a:t> - títo mladí profesionáli sú technologicky zdatní, očakávajú rýchle a efektívne procesy a kladú dôraz na digitálne nástroje a flexibilitu. </a:t>
            </a:r>
          </a:p>
          <a:p>
            <a:r>
              <a:rPr lang="en-US" b="1">
                <a:ea typeface="Calibri"/>
                <a:cs typeface="Calibri"/>
              </a:rPr>
              <a:t>Virtuálny onboarding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/>
              <a:t>Virtuálny onboarding je proces integrácie nových zamestnancov do firmy, ktorý prebieha výlučne alebo prevažne online, bez potreby fyzickej prítomnosti.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b="1"/>
              <a:t>Videokonferencie</a:t>
            </a:r>
            <a:r>
              <a:rPr lang="en-US"/>
              <a:t>: Zoom, Microsoft Teams alebo podobné platformy sa využívajú na virtuálne stretnutia, školenia a prezentácie.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en-US" b="1"/>
              <a:t>Online vzdelávacie platformy</a:t>
            </a:r>
            <a:r>
              <a:rPr lang="en-US"/>
              <a:t>: E-learningové moduly, webináre a online kurzy, ktoré poskytujú novým zamestnancom potrebné informácie a tréningy.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en-US" b="1"/>
              <a:t>Virtuálne prehliadky pracovného prostredia</a:t>
            </a:r>
            <a:r>
              <a:rPr lang="en-US"/>
              <a:t>: 3D modely alebo videoprehliadky kancelárií a prevádzok, ktoré umožňujú novým zamestnancom zoznámiť sa s prostredím, aj keď sú na diaľku.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en-US" b="1"/>
              <a:t>Automatizované onboardingové systémy</a:t>
            </a:r>
            <a:r>
              <a:rPr lang="en-US"/>
              <a:t>: Softvér, ktorý spravuje celý proces onboardingu, od zasielania potrebných dokumentov až po sledovanie dokončenia tréningov.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Personalizácia onboardingu</a:t>
            </a:r>
            <a:r>
              <a:rPr lang="en-US">
                <a:ea typeface="Calibri"/>
                <a:cs typeface="Calibri"/>
              </a:rPr>
              <a:t> - Personalizácia</a:t>
            </a:r>
            <a:r>
              <a:rPr lang="en-US"/>
              <a:t> onboardingu znamená prispôsobenie procesu zaškolenia a adaptácie nového zamestnanca jeho individuálnym potrebám, skúsenostiam, záujmom a pracovnej pozícii.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Zvýšená angažovanosť</a:t>
            </a:r>
            <a:r>
              <a:rPr lang="en-US"/>
              <a:t>: Zamestnanci, ktorí prechádzajú personalizovaným onboardingom, sa cítia cennejší a viac zapojení, čo môže viesť k vyššej lojalite a motivácii.</a:t>
            </a:r>
          </a:p>
          <a:p>
            <a:pPr marL="171450" indent="-171450">
              <a:buFont typeface="Arial"/>
              <a:buChar char="•"/>
            </a:pPr>
            <a:r>
              <a:rPr lang="en-US" b="1"/>
              <a:t>Efektívnejšia adaptácia</a:t>
            </a:r>
            <a:r>
              <a:rPr lang="en-US"/>
              <a:t>: Prispôsobenie obsahu a rýchlosti onboardingu umožňuje zamestnancom rýchlejšie pochopiť svoju úlohu a prispôsobiť sa pracovným procesom.</a:t>
            </a:r>
          </a:p>
          <a:p>
            <a:pPr marL="171450" indent="-171450">
              <a:buFont typeface="Arial"/>
              <a:buChar char="•"/>
            </a:pPr>
            <a:r>
              <a:rPr lang="en-US" b="1"/>
              <a:t>Zníženie fluktuácie</a:t>
            </a:r>
            <a:r>
              <a:rPr lang="en-US"/>
              <a:t>: Personalizovaný onboarding pomáha predchádzať pocitu preťaženia alebo nedostatočnej podpory, čo znižuje riziko odchodu zamestnancov počas prvých mesiacov.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47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Charakteristika generácie Z: </a:t>
            </a:r>
            <a:r>
              <a:rPr lang="en-US" b="1"/>
              <a:t>Generácia Y (mileniáli)</a:t>
            </a:r>
            <a:r>
              <a:rPr lang="en-US"/>
              <a:t>: Narodení približne medzi rokmi 1981 až 1996.</a:t>
            </a:r>
            <a:endParaRPr lang="sk-SK"/>
          </a:p>
          <a:p>
            <a:pPr marL="171450" indent="-171450">
              <a:buFont typeface="Arial"/>
              <a:buChar char="•"/>
            </a:pPr>
            <a:r>
              <a:rPr lang="en-US" b="1"/>
              <a:t>Technologicky zdatní</a:t>
            </a:r>
            <a:r>
              <a:rPr lang="en-US"/>
              <a:t>, vyrástli s rozvojom internetu a mobilných technológií.</a:t>
            </a:r>
          </a:p>
          <a:p>
            <a:pPr marL="171450" indent="-171450">
              <a:buFont typeface="Arial"/>
              <a:buChar char="•"/>
            </a:pPr>
            <a:r>
              <a:rPr lang="en-US" b="1"/>
              <a:t>Hodnotovo orientovaní</a:t>
            </a:r>
            <a:r>
              <a:rPr lang="en-US"/>
              <a:t>: Kladú dôraz na rovnováhu medzi pracovným a súkromným životom (work-life balance) a zmysluplnosť práce.</a:t>
            </a:r>
          </a:p>
          <a:p>
            <a:pPr marL="171450" indent="-171450">
              <a:buFont typeface="Arial"/>
              <a:buChar char="•"/>
            </a:pPr>
            <a:r>
              <a:rPr lang="en-US" b="1"/>
              <a:t>Vzťah k práci</a:t>
            </a:r>
            <a:r>
              <a:rPr lang="en-US"/>
              <a:t>: Uprednostňujú flexibilitu, rozvoj zručností a kariérny postup.</a:t>
            </a:r>
          </a:p>
          <a:p>
            <a:r>
              <a:rPr lang="en-US" b="1"/>
              <a:t>Generácia Z</a:t>
            </a:r>
            <a:r>
              <a:rPr lang="en-US"/>
              <a:t>: Narodení približne po roku 1997.</a:t>
            </a:r>
          </a:p>
          <a:p>
            <a:pPr marL="171450" indent="-171450">
              <a:buFont typeface="Arial"/>
              <a:buChar char="•"/>
            </a:pPr>
            <a:r>
              <a:rPr lang="en-US" b="1"/>
              <a:t>Digitálni domorodci</a:t>
            </a:r>
            <a:r>
              <a:rPr lang="en-US"/>
              <a:t>: Vyrástli v dobe sociálnych médií a sú neustále pripojení online.</a:t>
            </a:r>
          </a:p>
          <a:p>
            <a:pPr marL="171450" indent="-171450">
              <a:buFont typeface="Arial"/>
              <a:buChar char="•"/>
            </a:pPr>
            <a:r>
              <a:rPr lang="en-US" b="1"/>
              <a:t>Autenticita a diverzita</a:t>
            </a:r>
            <a:r>
              <a:rPr lang="en-US"/>
              <a:t>: Oceňujú otvorenosť, autenticitu a inkluzívne pracovné prostredie.</a:t>
            </a:r>
          </a:p>
          <a:p>
            <a:pPr marL="171450" indent="-171450">
              <a:buFont typeface="Arial"/>
              <a:buChar char="•"/>
            </a:pPr>
            <a:r>
              <a:rPr lang="en-US" b="1"/>
              <a:t>Pragmatický prístup</a:t>
            </a:r>
            <a:r>
              <a:rPr lang="en-US"/>
              <a:t>: Zameriavajú sa na bezpečnosť práce, stabilitu a jasné kariérne cesty.</a:t>
            </a:r>
          </a:p>
          <a:p>
            <a:pPr>
              <a:buFont typeface="Arial"/>
            </a:pPr>
            <a:endParaRPr lang="en-US" dirty="0">
              <a:ea typeface="Calibri"/>
              <a:cs typeface="Calibri"/>
            </a:endParaRPr>
          </a:p>
          <a:p>
            <a:r>
              <a:rPr lang="sk-SK" b="1" dirty="0"/>
              <a:t>1. Mladí ľudia kladú veľký dôraz na hodnoty a kultúru firmy - </a:t>
            </a:r>
            <a:r>
              <a:rPr lang="sk-SK"/>
              <a:t>Hľadajú pracovné pozície, ktoré majú pozitívny dopad na spoločnosť a svet. Firmy s jasným poslaním a hodnotami sú pre nich atraktívnejšie. Preto je dobré už počas náboru a onboardingu predstaviť firemné hodnoty, kultúru a príležitostí na rozvoj, aby kandidáti mali jasnú predstavu o tom, čo ich v spoločnosti čaká.</a:t>
            </a:r>
            <a:endParaRPr lang="en-US"/>
          </a:p>
          <a:p>
            <a:r>
              <a:rPr lang="sk-SK">
                <a:ea typeface="Calibri"/>
                <a:cs typeface="Calibri"/>
              </a:rPr>
              <a:t>2. </a:t>
            </a:r>
            <a:r>
              <a:rPr lang="pt-BR" b="1"/>
              <a:t>Generácia Z a mileniáli oceňujú flexibilitu v pracovnom živote - </a:t>
            </a:r>
            <a:r>
              <a:rPr lang="pt-BR"/>
              <a:t>preferujú možnosť home office a hybridné pracovné modely. </a:t>
            </a:r>
          </a:p>
          <a:p>
            <a:r>
              <a:rPr lang="sk-SK" b="1" dirty="0">
                <a:ea typeface="Calibri"/>
                <a:cs typeface="Calibri"/>
              </a:rPr>
              <a:t>3</a:t>
            </a:r>
            <a:r>
              <a:rPr lang="sk-SK" b="1"/>
              <a:t>. Firmy, ktoré využívajú technológie na zlepšenie pracovných procesov, sú pre mladých ľudí atraktívnejšie - </a:t>
            </a:r>
            <a:r>
              <a:rPr lang="sk-SK"/>
              <a:t>Očakávajú, že firmy budú technologicky pokročilé, čo zahŕňa nielen moderné pracovné nástroje, ale aj otvorenosť k inováciám a novým prístupom.</a:t>
            </a:r>
            <a:endParaRPr lang="pt-BR"/>
          </a:p>
          <a:p>
            <a:endParaRPr lang="pt-BR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2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 ManpowerGroup prieskume sme sa pýtali zamestnávateľov na to, ako veľmi sú presvedčení, že ich pracovníci vo veku 18-17 rokov majú potrebné zručnosti a skúsenosti na svoju prácu</a:t>
            </a:r>
            <a:r>
              <a:rPr lang="sk-SK"/>
              <a:t>? </a:t>
            </a:r>
          </a:p>
          <a:p>
            <a:endParaRPr lang="sk-SK" dirty="0">
              <a:ea typeface="Calibri"/>
              <a:cs typeface="Calibri"/>
            </a:endParaRPr>
          </a:p>
          <a:p>
            <a:r>
              <a:rPr lang="sk-SK">
                <a:ea typeface="Calibri"/>
                <a:cs typeface="Calibri"/>
              </a:rPr>
              <a:t>Najsilnejšie odvetvie boli jednoznačne komunikačné služby, čo odkazuje aj na podstatu a náplň tohto odvetvia. </a:t>
            </a:r>
          </a:p>
          <a:p>
            <a:r>
              <a:rPr lang="sk-SK">
                <a:ea typeface="Calibri"/>
                <a:cs typeface="Calibri"/>
              </a:rPr>
              <a:t>Väčšina zamestnávateľov sú si viac menej istí, že ich mladí zamestnanci majú potrebné zručnosti a skúsenosti an svoju prácu. </a:t>
            </a:r>
            <a:endParaRPr lang="sk-SK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55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V ManpowerGroup prieskume sme sa pýtali zamestnávateľov na to, či si myslia, </a:t>
            </a:r>
            <a:r>
              <a:rPr lang="sk-SK"/>
              <a:t>že ich zamestnanci vo veku 18-27 rokov majú k dispozícii správne technológie a nástroje, aby mohli svoju prácu vykonávať čo najlepšie? Zámerom bolo zistiť stav digitalizácie a správnych podmienok u našich zamestnávateľov. </a:t>
            </a:r>
          </a:p>
          <a:p>
            <a:endParaRPr lang="sk-SK" dirty="0">
              <a:ea typeface="Calibri"/>
              <a:cs typeface="Calibri"/>
            </a:endParaRPr>
          </a:p>
          <a:p>
            <a:r>
              <a:rPr lang="sk-SK">
                <a:ea typeface="Calibri"/>
                <a:cs typeface="Calibri"/>
              </a:rPr>
              <a:t>Prieskum dopadol bez výrazných prekvapení - najlepšie sú an tom azmestnávatelia v Západnej časti Slovenska - </a:t>
            </a:r>
            <a:r>
              <a:rPr lang="sk-SK" b="1">
                <a:ea typeface="Calibri"/>
                <a:cs typeface="Calibri"/>
              </a:rPr>
              <a:t>až 84% zamestnávateľov si myslí, že ich azmestnanci vo veku 18-27 rokov majú k dispozícií správne technológie a nástroje, aby mohli svoju prácu vykonávať čo najlepšie</a:t>
            </a:r>
            <a:r>
              <a:rPr lang="sk-SK">
                <a:ea typeface="Calibri"/>
                <a:cs typeface="Calibri"/>
              </a:rPr>
              <a:t>. </a:t>
            </a:r>
            <a:endParaRPr lang="sk-SK" dirty="0">
              <a:ea typeface="Calibri"/>
              <a:cs typeface="Calibri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95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V našom prieskume sme zisťovali aj ako veľmi sa podľa slovenských zamestnávateľov cítia ich zamestnanci vo veku 18-28 rokov v práci vystresovaní. </a:t>
            </a:r>
          </a:p>
          <a:p>
            <a:r>
              <a:rPr lang="en-US">
                <a:ea typeface="Calibri"/>
                <a:cs typeface="Calibri"/>
              </a:rPr>
              <a:t>Najsilnejším odvetvím boli práve komuniakčné služby. Toto odvetvie predbehlo v tejto otázke aj náročné odvetvia akým je napr. Zdravotníctvo alebo ťažký priemysel.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Dôvody: </a:t>
            </a:r>
            <a:endParaRPr lang="en-US" dirty="0"/>
          </a:p>
          <a:p>
            <a:r>
              <a:rPr lang="en-US" b="1"/>
              <a:t>Náročnosť práce</a:t>
            </a:r>
            <a:r>
              <a:rPr lang="en-US"/>
              <a:t>: Pracovníci v komunikačných službách, ako sú call centrá, zákaznícka podpora a IT helpdesky, často čelia veľkému množstvu úloh a požiadaviek. Mnohí z nich musia riešiť problémy v reálnom čase a pod časovým tlakom, čo zvyšuje stres.</a:t>
            </a:r>
          </a:p>
          <a:p>
            <a:r>
              <a:rPr lang="en-US" b="1"/>
              <a:t>Náročnosť komunikácie</a:t>
            </a:r>
            <a:r>
              <a:rPr lang="en-US"/>
              <a:t>: Práca v komunikačných službách často zahŕňa interakciu s nespokojnými alebo frustrovanými zákazníkmi, čo môže byť emocionálne vyčerpávajúce. Opakované riešenie konfliktov a zvládanie negatívnych emócií môže viesť k vyhoreniu.</a:t>
            </a:r>
          </a:p>
          <a:p>
            <a:pPr marL="171450" indent="-171450">
              <a:buFont typeface="Arial"/>
              <a:buChar char="•"/>
            </a:pPr>
            <a:r>
              <a:rPr lang="en-US" b="1"/>
              <a:t>Nedostatok podpory</a:t>
            </a:r>
            <a:r>
              <a:rPr lang="en-US"/>
              <a:t>: Mnoho pracovníkov v komunikačných službách uvádza, že im chýba dostatočná podpora zo strany manažmentu, ako aj možnosti na kariérny rozvoj. Pocit, že sú ponechaní sami na seba, môže prispieť k stresu a zníženej motivácii.</a:t>
            </a:r>
          </a:p>
          <a:p>
            <a:pPr marL="171450" indent="-171450">
              <a:buFont typeface="Arial"/>
              <a:buChar char="•"/>
            </a:pPr>
            <a:r>
              <a:rPr lang="en-US" b="1"/>
              <a:t>Dáta</a:t>
            </a:r>
            <a:r>
              <a:rPr lang="en-US"/>
              <a:t>: Štúdia ukázala, že zamestnanci v zákazníckom servise, ktorí necítia podporu od svojho nadriadeného, majú o 70 % vyššiu pravdepodobnosť, že budú trpieť vysokou úrovňou stresu .</a:t>
            </a:r>
          </a:p>
          <a:p>
            <a:r>
              <a:rPr lang="en-US" b="1"/>
              <a:t>Work-life balance</a:t>
            </a:r>
            <a:r>
              <a:rPr lang="en-US"/>
              <a:t>: Dlhé a nepravidelné pracovné hodiny, často spojené s prácou v komunikačných službách, môžu narušiť rovnováhu medzi pracovným a súkromným životom, čo prispieva k pocitu vyčerpania a stresu.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09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Narodení po roku 1997, táto generácia vstupuje na trh práce s odlišnými hodnotami a očakávaniami oproti predchádzajúcim generáciám. Vyrastali v digitálnom svete, kde sú neustále online a zvyknutí na rýchlu dostupnosť informácií a flexibilitu. Po finančnej kríze a pandémii COVID-19 vyhľadávajú bezpečnosť, ale zároveň kladú vysoký dôraz na rovnováhu medzi pracovným a súkromným životom.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Generácia Z považuje work-life balance za jednu z najdôležitejších priorít pri výbere zamestnávateľa. Generácia Z je vysoko uvedomelá, pokiaľ ide o duševné zdravie. Rovnováha medzi prácou a životom je pre nich nevyhnutná na udržanie psychického zdravia a pohody.</a:t>
            </a:r>
            <a:endParaRPr lang="en-US">
              <a:ea typeface="Calibri"/>
              <a:cs typeface="Calibri"/>
            </a:endParaRPr>
          </a:p>
          <a:p>
            <a:r>
              <a:rPr lang="en-US" b="1"/>
              <a:t>Dáta</a:t>
            </a:r>
            <a:r>
              <a:rPr lang="en-US"/>
              <a:t>: Prieskum spoločnosti Deloitte z roku 2021 ukázal, že až 48 % respondentov z Generácie Z považuje work-life balance za hlavnú prioritu pri výbere práce, čo je vyššie percento než u starších generácií.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/>
              <a:cs typeface="+mn-lt"/>
            </a:endParaRPr>
          </a:p>
          <a:p>
            <a:r>
              <a:rPr lang="en-US" b="1">
                <a:ea typeface="Calibri"/>
                <a:cs typeface="+mn-lt"/>
              </a:rPr>
              <a:t>Je to však ale výzva pre zamestnavateľov: </a:t>
            </a:r>
            <a:r>
              <a:rPr lang="en-US"/>
              <a:t>Nezabezpečenie dobrého work-life balance môže viesť k vysokej fluktuácii zamestnancov z Generácie Z, ktorí sú ochotní zmeniť prácu, ak nenájdu rovnováhu, ktorú hľadajú.</a:t>
            </a:r>
            <a:endParaRPr lang="en-US">
              <a:ea typeface="Calibri"/>
              <a:cs typeface="+mn-lt"/>
            </a:endParaRPr>
          </a:p>
          <a:p>
            <a:endParaRPr lang="en-US" dirty="0">
              <a:ea typeface="Calibri"/>
              <a:cs typeface="+mn-lt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8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51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939498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22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2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72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6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01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6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24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2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79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5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svg"/><Relationship Id="rId3" Type="http://schemas.openxmlformats.org/officeDocument/2006/relationships/slide" Target="../slides/slide3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slide" Target="../slides/slide2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4C7E5447-EFBD-B81F-F05B-C36DE50E42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0176" y="2715884"/>
            <a:ext cx="4844835" cy="200509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580"/>
              </a:lnSpc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ManpowerGroup Employment Outlook Survey</a:t>
            </a:r>
            <a:endParaRPr lang="en-GB"/>
          </a:p>
        </p:txBody>
      </p:sp>
      <p:sp useBgFill="1">
        <p:nvSpPr>
          <p:cNvPr id="2" name="Date Placeholder 3">
            <a:extLst>
              <a:ext uri="{FF2B5EF4-FFF2-40B4-BE49-F238E27FC236}">
                <a16:creationId xmlns:a16="http://schemas.microsoft.com/office/drawing/2014/main" id="{A61B267A-DC62-D276-EBFA-1ACD859A3CDA}"/>
              </a:ext>
            </a:extLst>
          </p:cNvPr>
          <p:cNvSpPr txBox="1">
            <a:spLocks/>
          </p:cNvSpPr>
          <p:nvPr userDrawn="1"/>
        </p:nvSpPr>
        <p:spPr>
          <a:xfrm>
            <a:off x="704386" y="6544581"/>
            <a:ext cx="2970969" cy="1580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© ManpowerGroup Employment Outlook Survey 2024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2E83FBF-427B-192F-2DF5-D8B37A83C0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40176" y="5109909"/>
            <a:ext cx="4844836" cy="2703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ts val="2200"/>
              </a:lnSpc>
              <a:spcAft>
                <a:spcPts val="600"/>
              </a:spcAft>
              <a:buNone/>
              <a:defRPr sz="23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Global Findings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00A73D-C8A0-4997-64B2-23A886570616}"/>
              </a:ext>
            </a:extLst>
          </p:cNvPr>
          <p:cNvGrpSpPr/>
          <p:nvPr userDrawn="1"/>
        </p:nvGrpSpPr>
        <p:grpSpPr>
          <a:xfrm>
            <a:off x="1331590" y="1037872"/>
            <a:ext cx="1910714" cy="1338828"/>
            <a:chOff x="1242578" y="948860"/>
            <a:chExt cx="1910714" cy="13388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23403D-899C-5D9B-6B90-5DC809C1AA29}"/>
                </a:ext>
              </a:extLst>
            </p:cNvPr>
            <p:cNvSpPr txBox="1"/>
            <p:nvPr userDrawn="1"/>
          </p:nvSpPr>
          <p:spPr>
            <a:xfrm>
              <a:off x="1242578" y="948860"/>
              <a:ext cx="1526380" cy="13388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87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F43B88-9BA4-CA25-B211-077C039B98C0}"/>
                </a:ext>
              </a:extLst>
            </p:cNvPr>
            <p:cNvSpPr txBox="1"/>
            <p:nvPr userDrawn="1"/>
          </p:nvSpPr>
          <p:spPr>
            <a:xfrm rot="16200000">
              <a:off x="2253046" y="1387441"/>
              <a:ext cx="1338827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3000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</a:t>
              </a:r>
            </a:p>
          </p:txBody>
        </p:sp>
      </p:grpSp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7AD216BF-93FE-1AD4-5CFA-40C4FC6447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57289" y="546328"/>
            <a:ext cx="2382876" cy="6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7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5" y="942796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800"/>
              </a:lnSpc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FC2425-8754-7266-C032-D4AA1F404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9175" y="1564686"/>
            <a:ext cx="10153650" cy="3962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2200"/>
              </a:lnSpc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 to add page body copy.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00367B-D314-0A0E-3EFA-822C3E169A21}"/>
              </a:ext>
            </a:extLst>
          </p:cNvPr>
          <p:cNvSpPr/>
          <p:nvPr userDrawn="1"/>
        </p:nvSpPr>
        <p:spPr>
          <a:xfrm>
            <a:off x="0" y="6402028"/>
            <a:ext cx="12192000" cy="456190"/>
          </a:xfrm>
          <a:prstGeom prst="rect">
            <a:avLst/>
          </a:prstGeom>
          <a:solidFill>
            <a:srgbClr val="5C7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3D6D4-5DF4-0D1D-6464-6262B3609A99}"/>
              </a:ext>
            </a:extLst>
          </p:cNvPr>
          <p:cNvSpPr txBox="1"/>
          <p:nvPr userDrawn="1"/>
        </p:nvSpPr>
        <p:spPr>
          <a:xfrm>
            <a:off x="9857503" y="6550829"/>
            <a:ext cx="1959212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2024   |   </a:t>
            </a:r>
            <a:fld id="{8858D6C9-A899-B24F-A0CC-8E788ECB99F2}" type="slidenum">
              <a:rPr lang="en-US" sz="11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F92E1A-E466-6B99-BE35-DABA843DE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8899" y="2611361"/>
            <a:ext cx="2743201" cy="11455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Executive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68D69F-7288-78C4-2135-A770C8203D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8899" y="3881709"/>
            <a:ext cx="2743201" cy="18298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>
              <a:buNone/>
              <a:defRPr sz="1800" b="0">
                <a:solidFill>
                  <a:schemeClr val="bg1"/>
                </a:solidFill>
                <a:cs typeface="Arial" panose="020B0604020202020204" pitchFamily="34" charset="0"/>
              </a:defRPr>
            </a:lvl2pPr>
          </a:lstStyle>
          <a:p>
            <a:r>
              <a:rPr lang="en-GB"/>
              <a:t>This is the body copy.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6C791-13D1-A07E-EB77-1521DE7F838A}"/>
              </a:ext>
            </a:extLst>
          </p:cNvPr>
          <p:cNvSpPr txBox="1"/>
          <p:nvPr userDrawn="1"/>
        </p:nvSpPr>
        <p:spPr>
          <a:xfrm>
            <a:off x="8516647" y="113879"/>
            <a:ext cx="3428057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300" b="0">
                <a:solidFill>
                  <a:schemeClr val="tx1"/>
                </a:solidFill>
                <a:latin typeface="Arial"/>
                <a:cs typeface="Arial"/>
              </a:rPr>
              <a:t>*</a:t>
            </a:r>
            <a:r>
              <a:rPr lang="en-US" sz="900" b="0">
                <a:solidFill>
                  <a:schemeClr val="tx1"/>
                </a:solidFill>
                <a:latin typeface="Arial"/>
                <a:cs typeface="Arial"/>
              </a:rPr>
              <a:t>Net Employment Outlook results range from +100% to –100%</a:t>
            </a:r>
            <a:endParaRPr lang="en-US" sz="900" b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10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2CD6CB-67C6-EB50-3120-FEC91FE4A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207" y="1501549"/>
            <a:ext cx="10274393" cy="82326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Table of Contents</a:t>
            </a:r>
          </a:p>
        </p:txBody>
      </p:sp>
      <p:pic>
        <p:nvPicPr>
          <p:cNvPr id="12" name="Graphic 11">
            <a:hlinkClick r:id="rId3" action="ppaction://hlinksldjump"/>
            <a:extLst>
              <a:ext uri="{FF2B5EF4-FFF2-40B4-BE49-F238E27FC236}">
                <a16:creationId xmlns:a16="http://schemas.microsoft.com/office/drawing/2014/main" id="{71A1BFB0-B9B1-A451-B08F-98D74B5557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70020" y="3281720"/>
            <a:ext cx="596053" cy="596053"/>
          </a:xfrm>
          <a:prstGeom prst="rect">
            <a:avLst/>
          </a:prstGeom>
        </p:spPr>
      </p:pic>
      <p:pic>
        <p:nvPicPr>
          <p:cNvPr id="22" name="Graphic 21">
            <a:hlinkClick r:id="rId6" action="ppaction://hlinksldjump"/>
            <a:extLst>
              <a:ext uri="{FF2B5EF4-FFF2-40B4-BE49-F238E27FC236}">
                <a16:creationId xmlns:a16="http://schemas.microsoft.com/office/drawing/2014/main" id="{A29EAD33-684F-FDFC-6155-20670BA6B9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535695" y="3294892"/>
            <a:ext cx="596053" cy="596053"/>
          </a:xfrm>
          <a:prstGeom prst="rect">
            <a:avLst/>
          </a:prstGeom>
        </p:spPr>
      </p:pic>
      <p:pic>
        <p:nvPicPr>
          <p:cNvPr id="24" name="Graphic 23">
            <a:hlinkClick r:id="rId9" action="ppaction://hlinksldjump"/>
            <a:extLst>
              <a:ext uri="{FF2B5EF4-FFF2-40B4-BE49-F238E27FC236}">
                <a16:creationId xmlns:a16="http://schemas.microsoft.com/office/drawing/2014/main" id="{BC8D25EE-9E7E-C400-D39B-9FCB95F1920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217358" y="3294892"/>
            <a:ext cx="596053" cy="596053"/>
          </a:xfrm>
          <a:prstGeom prst="rect">
            <a:avLst/>
          </a:prstGeom>
        </p:spPr>
      </p:pic>
      <p:pic>
        <p:nvPicPr>
          <p:cNvPr id="3" name="Graphic 2">
            <a:hlinkClick r:id="" action="ppaction://noaction"/>
            <a:extLst>
              <a:ext uri="{FF2B5EF4-FFF2-40B4-BE49-F238E27FC236}">
                <a16:creationId xmlns:a16="http://schemas.microsoft.com/office/drawing/2014/main" id="{266ACDD4-6798-EEAA-40CF-386B4EC8164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351684" y="3291173"/>
            <a:ext cx="596053" cy="596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E0C8D-C3D4-EF20-9086-CFA1A9A6A35D}"/>
              </a:ext>
            </a:extLst>
          </p:cNvPr>
          <p:cNvSpPr txBox="1"/>
          <p:nvPr userDrawn="1"/>
        </p:nvSpPr>
        <p:spPr>
          <a:xfrm>
            <a:off x="2331917" y="3731520"/>
            <a:ext cx="7533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5C7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92CA6-C1BF-B2F4-C392-492ED1C5886A}"/>
              </a:ext>
            </a:extLst>
          </p:cNvPr>
          <p:cNvSpPr txBox="1"/>
          <p:nvPr userDrawn="1"/>
        </p:nvSpPr>
        <p:spPr>
          <a:xfrm>
            <a:off x="7131748" y="3729408"/>
            <a:ext cx="7533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5C7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9F9DA-A70E-D985-060E-9AECBA8554F5}"/>
              </a:ext>
            </a:extLst>
          </p:cNvPr>
          <p:cNvSpPr txBox="1"/>
          <p:nvPr userDrawn="1"/>
        </p:nvSpPr>
        <p:spPr>
          <a:xfrm>
            <a:off x="5003351" y="3740974"/>
            <a:ext cx="639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5C7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EE0946-40C7-E655-0EF3-A6E69CF1B5DF}"/>
              </a:ext>
            </a:extLst>
          </p:cNvPr>
          <p:cNvSpPr txBox="1"/>
          <p:nvPr userDrawn="1"/>
        </p:nvSpPr>
        <p:spPr>
          <a:xfrm>
            <a:off x="9846066" y="3738861"/>
            <a:ext cx="67591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5C7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485F97-995E-EF31-13EE-3481D9DD9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3083" y="3918311"/>
            <a:ext cx="1780224" cy="27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Q4 Employment </a:t>
            </a:r>
            <a:br>
              <a:rPr lang="en-US"/>
            </a:br>
            <a:r>
              <a:rPr lang="en-US"/>
              <a:t>Outlooks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F6E4BEE-2D6F-572E-1BA8-2E7DB3A12D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1633" y="3918311"/>
            <a:ext cx="1780224" cy="27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Outlooks by </a:t>
            </a:r>
            <a:br>
              <a:rPr lang="en-US"/>
            </a:br>
            <a:r>
              <a:rPr lang="en-US"/>
              <a:t>Industry Vertical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2037F693-CFB1-CF9F-6643-2B5C3DEB3A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683" y="3927765"/>
            <a:ext cx="1184369" cy="27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Workforce </a:t>
            </a:r>
            <a:br>
              <a:rPr lang="en-US"/>
            </a:br>
            <a:r>
              <a:rPr lang="en-US"/>
              <a:t>Trends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589C2D3-A184-DF73-F62C-88E6BDF76E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17360" y="3927765"/>
            <a:ext cx="1304620" cy="2765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About the </a:t>
            </a:r>
            <a:br>
              <a:rPr lang="en-US"/>
            </a:br>
            <a:r>
              <a:rPr lang="en-US"/>
              <a:t>Survey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AB81B9-DEB7-2A8A-1E42-2472703B5605}"/>
              </a:ext>
            </a:extLst>
          </p:cNvPr>
          <p:cNvSpPr txBox="1"/>
          <p:nvPr userDrawn="1"/>
        </p:nvSpPr>
        <p:spPr>
          <a:xfrm>
            <a:off x="9857503" y="6550611"/>
            <a:ext cx="1959212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2024   |   </a:t>
            </a:r>
            <a:fld id="{8858D6C9-A899-B24F-A0CC-8E788ECB99F2}" type="slidenum">
              <a:rPr lang="en-US" sz="11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38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2CD6CB-67C6-EB50-3120-FEC91FE4A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818" y="2058526"/>
            <a:ext cx="3931652" cy="274094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the Long Divider Text </a:t>
            </a:r>
            <a:br>
              <a:rPr lang="en-US"/>
            </a:br>
            <a:r>
              <a:rPr lang="en-US"/>
              <a:t>Here on all The Lines</a:t>
            </a:r>
          </a:p>
        </p:txBody>
      </p:sp>
    </p:spTree>
    <p:extLst>
      <p:ext uri="{BB962C8B-B14F-4D97-AF65-F5344CB8AC3E}">
        <p14:creationId xmlns:p14="http://schemas.microsoft.com/office/powerpoint/2010/main" val="81724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Employment Outlo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CE92AF-4735-7DBE-D40A-3D15DD2B5C98}"/>
              </a:ext>
            </a:extLst>
          </p:cNvPr>
          <p:cNvGrpSpPr/>
          <p:nvPr userDrawn="1"/>
        </p:nvGrpSpPr>
        <p:grpSpPr>
          <a:xfrm>
            <a:off x="0" y="6401810"/>
            <a:ext cx="12192000" cy="456190"/>
            <a:chOff x="0" y="6401810"/>
            <a:chExt cx="12192000" cy="4561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F927E9-5D2A-1EB2-C4CB-556B73737EF9}"/>
                </a:ext>
              </a:extLst>
            </p:cNvPr>
            <p:cNvSpPr/>
            <p:nvPr userDrawn="1"/>
          </p:nvSpPr>
          <p:spPr>
            <a:xfrm>
              <a:off x="0" y="6401810"/>
              <a:ext cx="12192000" cy="456190"/>
            </a:xfrm>
            <a:prstGeom prst="rect">
              <a:avLst/>
            </a:prstGeom>
            <a:solidFill>
              <a:srgbClr val="5C7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40BA2E-0B34-4D11-BA48-66A9CC0AD016}"/>
                </a:ext>
              </a:extLst>
            </p:cNvPr>
            <p:cNvGrpSpPr/>
            <p:nvPr userDrawn="1"/>
          </p:nvGrpSpPr>
          <p:grpSpPr>
            <a:xfrm>
              <a:off x="1581438" y="6498415"/>
              <a:ext cx="3974811" cy="273668"/>
              <a:chOff x="1581438" y="6498415"/>
              <a:chExt cx="3974811" cy="27366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604F8C-00D8-040B-32BD-094149796ECA}"/>
                  </a:ext>
                </a:extLst>
              </p:cNvPr>
              <p:cNvSpPr txBox="1"/>
              <p:nvPr userDrawn="1"/>
            </p:nvSpPr>
            <p:spPr>
              <a:xfrm>
                <a:off x="1901526" y="6546723"/>
                <a:ext cx="365472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US"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Q4 Employment Outlooks</a:t>
                </a:r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322B9C23-3266-852D-D143-A3E6287382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81438" y="6498415"/>
                <a:ext cx="273668" cy="273668"/>
              </a:xfrm>
              <a:prstGeom prst="rect">
                <a:avLst/>
              </a:prstGeom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B4091F7-B9A9-3C16-6A1F-A5308201F709}"/>
              </a:ext>
            </a:extLst>
          </p:cNvPr>
          <p:cNvSpPr txBox="1"/>
          <p:nvPr userDrawn="1"/>
        </p:nvSpPr>
        <p:spPr>
          <a:xfrm>
            <a:off x="9857503" y="6550611"/>
            <a:ext cx="1959212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2024   |   </a:t>
            </a:r>
            <a:fld id="{5DBF94EE-DE06-5D4D-A93C-E3DE93C782BE}" type="slidenum">
              <a:rPr lang="en-US" sz="11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19175" y="942796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800"/>
              </a:lnSpc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FC2425-8754-7266-C032-D4AA1F404992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1019175" y="1564686"/>
            <a:ext cx="10153650" cy="3962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2200"/>
              </a:lnSpc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 to add page body copy.</a:t>
            </a:r>
          </a:p>
        </p:txBody>
      </p:sp>
    </p:spTree>
    <p:extLst>
      <p:ext uri="{BB962C8B-B14F-4D97-AF65-F5344CB8AC3E}">
        <p14:creationId xmlns:p14="http://schemas.microsoft.com/office/powerpoint/2010/main" val="333728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orkforce Tren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6960234-EE0B-5F43-75FC-2E7C27341E52}"/>
              </a:ext>
            </a:extLst>
          </p:cNvPr>
          <p:cNvGrpSpPr/>
          <p:nvPr userDrawn="1"/>
        </p:nvGrpSpPr>
        <p:grpSpPr>
          <a:xfrm>
            <a:off x="0" y="6401810"/>
            <a:ext cx="12192000" cy="456190"/>
            <a:chOff x="0" y="6401810"/>
            <a:chExt cx="12192000" cy="4561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F927E9-5D2A-1EB2-C4CB-556B73737EF9}"/>
                </a:ext>
              </a:extLst>
            </p:cNvPr>
            <p:cNvSpPr/>
            <p:nvPr userDrawn="1"/>
          </p:nvSpPr>
          <p:spPr>
            <a:xfrm>
              <a:off x="0" y="6401810"/>
              <a:ext cx="12192000" cy="456190"/>
            </a:xfrm>
            <a:prstGeom prst="rect">
              <a:avLst/>
            </a:prstGeom>
            <a:solidFill>
              <a:srgbClr val="5C7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04F8C-00D8-040B-32BD-094149796ECA}"/>
                </a:ext>
              </a:extLst>
            </p:cNvPr>
            <p:cNvSpPr txBox="1"/>
            <p:nvPr userDrawn="1"/>
          </p:nvSpPr>
          <p:spPr>
            <a:xfrm>
              <a:off x="1901526" y="6546723"/>
              <a:ext cx="3654723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Workforce Trends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22B9C23-3266-852D-D143-A3E628738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81438" y="6498415"/>
              <a:ext cx="273668" cy="273668"/>
            </a:xfrm>
            <a:prstGeom prst="rect">
              <a:avLst/>
            </a:prstGeom>
          </p:spPr>
        </p:pic>
      </p:grp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5" y="942796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800"/>
              </a:lnSpc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FC2425-8754-7266-C032-D4AA1F404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9175" y="1564686"/>
            <a:ext cx="10153650" cy="3962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2200"/>
              </a:lnSpc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 to add page body copy.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091F7-B9A9-3C16-6A1F-A5308201F709}"/>
              </a:ext>
            </a:extLst>
          </p:cNvPr>
          <p:cNvSpPr txBox="1"/>
          <p:nvPr userDrawn="1"/>
        </p:nvSpPr>
        <p:spPr>
          <a:xfrm>
            <a:off x="9857503" y="6550611"/>
            <a:ext cx="1959212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2024   |   </a:t>
            </a:r>
            <a:fld id="{8858D6C9-A899-B24F-A0CC-8E788ECB99F2}" type="slidenum">
              <a:rPr lang="en-US" sz="11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4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ow Today's Trends are Impacting Job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23BFB1-5EDD-3F4E-334E-7A030C84A426}"/>
              </a:ext>
            </a:extLst>
          </p:cNvPr>
          <p:cNvGrpSpPr/>
          <p:nvPr userDrawn="1"/>
        </p:nvGrpSpPr>
        <p:grpSpPr>
          <a:xfrm>
            <a:off x="0" y="6401810"/>
            <a:ext cx="12192000" cy="456190"/>
            <a:chOff x="0" y="6401810"/>
            <a:chExt cx="12192000" cy="4561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F927E9-5D2A-1EB2-C4CB-556B73737EF9}"/>
                </a:ext>
              </a:extLst>
            </p:cNvPr>
            <p:cNvSpPr/>
            <p:nvPr userDrawn="1"/>
          </p:nvSpPr>
          <p:spPr>
            <a:xfrm>
              <a:off x="0" y="6401810"/>
              <a:ext cx="12192000" cy="456190"/>
            </a:xfrm>
            <a:prstGeom prst="rect">
              <a:avLst/>
            </a:prstGeom>
            <a:solidFill>
              <a:srgbClr val="5C7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04F8C-00D8-040B-32BD-094149796ECA}"/>
                </a:ext>
              </a:extLst>
            </p:cNvPr>
            <p:cNvSpPr txBox="1"/>
            <p:nvPr userDrawn="1"/>
          </p:nvSpPr>
          <p:spPr>
            <a:xfrm>
              <a:off x="1901526" y="6546723"/>
              <a:ext cx="3654723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Outlooks by Industry Vertical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22B9C23-3266-852D-D143-A3E628738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75088" y="6498415"/>
              <a:ext cx="273668" cy="273668"/>
            </a:xfrm>
            <a:prstGeom prst="rect">
              <a:avLst/>
            </a:prstGeom>
          </p:spPr>
        </p:pic>
      </p:grp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5" y="942796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800"/>
              </a:lnSpc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FC2425-8754-7266-C032-D4AA1F404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9175" y="1564686"/>
            <a:ext cx="10153650" cy="3962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2200"/>
              </a:lnSpc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 to add page body copy.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091F7-B9A9-3C16-6A1F-A5308201F709}"/>
              </a:ext>
            </a:extLst>
          </p:cNvPr>
          <p:cNvSpPr txBox="1"/>
          <p:nvPr userDrawn="1"/>
        </p:nvSpPr>
        <p:spPr>
          <a:xfrm>
            <a:off x="9857503" y="6550611"/>
            <a:ext cx="1959212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2024   |   </a:t>
            </a:r>
            <a:fld id="{8858D6C9-A899-B24F-A0CC-8E788ECB99F2}" type="slidenum">
              <a:rPr lang="en-US" sz="11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4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About the Surv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2684387-D096-04AE-4B45-41F60FD35CBD}"/>
              </a:ext>
            </a:extLst>
          </p:cNvPr>
          <p:cNvGrpSpPr/>
          <p:nvPr userDrawn="1"/>
        </p:nvGrpSpPr>
        <p:grpSpPr>
          <a:xfrm>
            <a:off x="0" y="6402028"/>
            <a:ext cx="12192000" cy="456190"/>
            <a:chOff x="0" y="6402028"/>
            <a:chExt cx="12192000" cy="4561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F927E9-5D2A-1EB2-C4CB-556B73737EF9}"/>
                </a:ext>
              </a:extLst>
            </p:cNvPr>
            <p:cNvSpPr/>
            <p:nvPr userDrawn="1"/>
          </p:nvSpPr>
          <p:spPr>
            <a:xfrm>
              <a:off x="0" y="6402028"/>
              <a:ext cx="12192000" cy="456190"/>
            </a:xfrm>
            <a:prstGeom prst="rect">
              <a:avLst/>
            </a:prstGeom>
            <a:solidFill>
              <a:srgbClr val="5C7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04F8C-00D8-040B-32BD-094149796ECA}"/>
                </a:ext>
              </a:extLst>
            </p:cNvPr>
            <p:cNvSpPr txBox="1"/>
            <p:nvPr userDrawn="1"/>
          </p:nvSpPr>
          <p:spPr>
            <a:xfrm>
              <a:off x="1901526" y="6546941"/>
              <a:ext cx="3654723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About the Survey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22B9C23-3266-852D-D143-A3E628738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81438" y="6498633"/>
              <a:ext cx="273668" cy="273668"/>
            </a:xfrm>
            <a:prstGeom prst="rect">
              <a:avLst/>
            </a:prstGeom>
          </p:spPr>
        </p:pic>
      </p:grp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5" y="942796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800"/>
              </a:lnSpc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FC2425-8754-7266-C032-D4AA1F404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9175" y="1564686"/>
            <a:ext cx="10153650" cy="3962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2200"/>
              </a:lnSpc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 to add page body copy.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091F7-B9A9-3C16-6A1F-A5308201F709}"/>
              </a:ext>
            </a:extLst>
          </p:cNvPr>
          <p:cNvSpPr txBox="1"/>
          <p:nvPr userDrawn="1"/>
        </p:nvSpPr>
        <p:spPr>
          <a:xfrm>
            <a:off x="9857503" y="6550829"/>
            <a:ext cx="1959212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2024   |   </a:t>
            </a:r>
            <a:fld id="{8858D6C9-A899-B24F-A0CC-8E788ECB99F2}" type="slidenum">
              <a:rPr lang="en-US" sz="11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2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6682F1-B560-7FC6-5693-152F346437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35" y="805543"/>
            <a:ext cx="10739930" cy="524691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2600"/>
              </a:spcAft>
              <a:buNone/>
              <a:defRPr lang="en-GB" sz="3000" b="1" kern="1200" spc="-2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SzPct val="80000"/>
              <a:buFont typeface="System Font Regular"/>
              <a:buNone/>
              <a:defRPr lang="en-GB" sz="1200" b="0" kern="1200" spc="-2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add Headline.</a:t>
            </a:r>
          </a:p>
        </p:txBody>
      </p:sp>
    </p:spTree>
    <p:extLst>
      <p:ext uri="{BB962C8B-B14F-4D97-AF65-F5344CB8AC3E}">
        <p14:creationId xmlns:p14="http://schemas.microsoft.com/office/powerpoint/2010/main" val="2701783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6" r:id="rId6"/>
    <p:sldLayoutId id="2147483767" r:id="rId7"/>
    <p:sldLayoutId id="2147483768" r:id="rId8"/>
    <p:sldLayoutId id="2147483770" r:id="rId9"/>
    <p:sldLayoutId id="2147483769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18" Type="http://schemas.openxmlformats.org/officeDocument/2006/relationships/image" Target="../media/image87.png"/><Relationship Id="rId3" Type="http://schemas.openxmlformats.org/officeDocument/2006/relationships/slide" Target="slide2.xml"/><Relationship Id="rId21" Type="http://schemas.openxmlformats.org/officeDocument/2006/relationships/image" Target="../media/image90.sv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17" Type="http://schemas.openxmlformats.org/officeDocument/2006/relationships/image" Target="../media/image86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24.svg"/><Relationship Id="rId15" Type="http://schemas.openxmlformats.org/officeDocument/2006/relationships/image" Target="../media/image84.svg"/><Relationship Id="rId10" Type="http://schemas.openxmlformats.org/officeDocument/2006/relationships/image" Target="../media/image79.png"/><Relationship Id="rId19" Type="http://schemas.openxmlformats.org/officeDocument/2006/relationships/image" Target="../media/image88.svg"/><Relationship Id="rId4" Type="http://schemas.openxmlformats.org/officeDocument/2006/relationships/image" Target="../media/image23.png"/><Relationship Id="rId9" Type="http://schemas.openxmlformats.org/officeDocument/2006/relationships/image" Target="../media/image78.svg"/><Relationship Id="rId1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3" Type="http://schemas.openxmlformats.org/officeDocument/2006/relationships/image" Target="../media/image91.png"/><Relationship Id="rId21" Type="http://schemas.openxmlformats.org/officeDocument/2006/relationships/image" Target="../media/image106.svg"/><Relationship Id="rId7" Type="http://schemas.openxmlformats.org/officeDocument/2006/relationships/image" Target="../media/image24.svg"/><Relationship Id="rId12" Type="http://schemas.openxmlformats.org/officeDocument/2006/relationships/image" Target="../media/image97.png"/><Relationship Id="rId17" Type="http://schemas.openxmlformats.org/officeDocument/2006/relationships/image" Target="../media/image102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96.svg"/><Relationship Id="rId5" Type="http://schemas.openxmlformats.org/officeDocument/2006/relationships/slide" Target="slide2.xml"/><Relationship Id="rId15" Type="http://schemas.openxmlformats.org/officeDocument/2006/relationships/image" Target="../media/image100.svg"/><Relationship Id="rId23" Type="http://schemas.openxmlformats.org/officeDocument/2006/relationships/image" Target="../media/image108.svg"/><Relationship Id="rId10" Type="http://schemas.openxmlformats.org/officeDocument/2006/relationships/image" Target="../media/image95.png"/><Relationship Id="rId19" Type="http://schemas.openxmlformats.org/officeDocument/2006/relationships/image" Target="../media/image104.svg"/><Relationship Id="rId4" Type="http://schemas.openxmlformats.org/officeDocument/2006/relationships/image" Target="../media/image92.svg"/><Relationship Id="rId9" Type="http://schemas.openxmlformats.org/officeDocument/2006/relationships/image" Target="../media/image94.sv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0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11.sv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1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chart" Target="../charts/chart8.xml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slide" Target="slide2.xml"/><Relationship Id="rId4" Type="http://schemas.openxmlformats.org/officeDocument/2006/relationships/image" Target="../media/image117.png"/><Relationship Id="rId9" Type="http://schemas.openxmlformats.org/officeDocument/2006/relationships/image" Target="../media/image1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4.jpeg"/><Relationship Id="rId7" Type="http://schemas.openxmlformats.org/officeDocument/2006/relationships/slide" Target="slide24.xml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image" Target="../media/image25.jpeg"/><Relationship Id="rId5" Type="http://schemas.openxmlformats.org/officeDocument/2006/relationships/slide" Target="slide20.xml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19" Type="http://schemas.openxmlformats.org/officeDocument/2006/relationships/image" Target="../media/image33.svg"/><Relationship Id="rId4" Type="http://schemas.openxmlformats.org/officeDocument/2006/relationships/slide" Target="slide3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5" Type="http://schemas.openxmlformats.org/officeDocument/2006/relationships/image" Target="../media/image120.png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svg"/><Relationship Id="rId13" Type="http://schemas.openxmlformats.org/officeDocument/2006/relationships/image" Target="../media/image24.sv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svg"/><Relationship Id="rId11" Type="http://schemas.openxmlformats.org/officeDocument/2006/relationships/slide" Target="slide2.xml"/><Relationship Id="rId5" Type="http://schemas.openxmlformats.org/officeDocument/2006/relationships/image" Target="../media/image129.png"/><Relationship Id="rId10" Type="http://schemas.openxmlformats.org/officeDocument/2006/relationships/image" Target="../media/image134.svg"/><Relationship Id="rId4" Type="http://schemas.openxmlformats.org/officeDocument/2006/relationships/image" Target="../media/image128.svg"/><Relationship Id="rId9" Type="http://schemas.openxmlformats.org/officeDocument/2006/relationships/image" Target="../media/image133.png"/><Relationship Id="rId1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slide" Target="slide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3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38.svg"/><Relationship Id="rId4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slide" Target="slide2.xml"/><Relationship Id="rId4" Type="http://schemas.openxmlformats.org/officeDocument/2006/relationships/image" Target="../media/image14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svg"/><Relationship Id="rId18" Type="http://schemas.openxmlformats.org/officeDocument/2006/relationships/slide" Target="slide2.xml"/><Relationship Id="rId3" Type="http://schemas.openxmlformats.org/officeDocument/2006/relationships/image" Target="../media/image143.jpeg"/><Relationship Id="rId7" Type="http://schemas.openxmlformats.org/officeDocument/2006/relationships/image" Target="../media/image147.svg"/><Relationship Id="rId12" Type="http://schemas.openxmlformats.org/officeDocument/2006/relationships/image" Target="../media/image152.png"/><Relationship Id="rId17" Type="http://schemas.openxmlformats.org/officeDocument/2006/relationships/image" Target="../media/image156.png"/><Relationship Id="rId2" Type="http://schemas.openxmlformats.org/officeDocument/2006/relationships/notesSlide" Target="../notesSlides/notesSlide23.xml"/><Relationship Id="rId16" Type="http://schemas.openxmlformats.org/officeDocument/2006/relationships/hyperlink" Target="http://www.manpowergroup.com/" TargetMode="External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6.png"/><Relationship Id="rId11" Type="http://schemas.openxmlformats.org/officeDocument/2006/relationships/image" Target="../media/image151.svg"/><Relationship Id="rId5" Type="http://schemas.openxmlformats.org/officeDocument/2006/relationships/image" Target="../media/image145.svg"/><Relationship Id="rId15" Type="http://schemas.openxmlformats.org/officeDocument/2006/relationships/image" Target="../media/image155.svg"/><Relationship Id="rId10" Type="http://schemas.openxmlformats.org/officeDocument/2006/relationships/image" Target="../media/image150.png"/><Relationship Id="rId19" Type="http://schemas.openxmlformats.org/officeDocument/2006/relationships/image" Target="../media/image23.png"/><Relationship Id="rId4" Type="http://schemas.openxmlformats.org/officeDocument/2006/relationships/image" Target="../media/image144.png"/><Relationship Id="rId9" Type="http://schemas.openxmlformats.org/officeDocument/2006/relationships/image" Target="../media/image149.svg"/><Relationship Id="rId14" Type="http://schemas.openxmlformats.org/officeDocument/2006/relationships/image" Target="../media/image1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24.svg"/><Relationship Id="rId26" Type="http://schemas.openxmlformats.org/officeDocument/2006/relationships/image" Target="../media/image63.svg"/><Relationship Id="rId3" Type="http://schemas.openxmlformats.org/officeDocument/2006/relationships/chart" Target="../charts/chart1.xml"/><Relationship Id="rId21" Type="http://schemas.openxmlformats.org/officeDocument/2006/relationships/image" Target="../media/image58.pn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23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6" Type="http://schemas.openxmlformats.org/officeDocument/2006/relationships/slide" Target="slide2.xml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24" Type="http://schemas.openxmlformats.org/officeDocument/2006/relationships/image" Target="../media/image6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23" Type="http://schemas.openxmlformats.org/officeDocument/2006/relationships/image" Target="../media/image60.png"/><Relationship Id="rId10" Type="http://schemas.openxmlformats.org/officeDocument/2006/relationships/image" Target="../media/image50.png"/><Relationship Id="rId19" Type="http://schemas.openxmlformats.org/officeDocument/2006/relationships/image" Target="../media/image56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Relationship Id="rId22" Type="http://schemas.openxmlformats.org/officeDocument/2006/relationships/image" Target="../media/image5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slide" Target="slide2.xml"/><Relationship Id="rId3" Type="http://schemas.openxmlformats.org/officeDocument/2006/relationships/image" Target="../media/image64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svg"/><Relationship Id="rId11" Type="http://schemas.openxmlformats.org/officeDocument/2006/relationships/chart" Target="../charts/chart6.xml"/><Relationship Id="rId5" Type="http://schemas.openxmlformats.org/officeDocument/2006/relationships/image" Target="../media/image66.png"/><Relationship Id="rId15" Type="http://schemas.openxmlformats.org/officeDocument/2006/relationships/image" Target="../media/image24.svg"/><Relationship Id="rId10" Type="http://schemas.openxmlformats.org/officeDocument/2006/relationships/chart" Target="../charts/chart5.xml"/><Relationship Id="rId4" Type="http://schemas.openxmlformats.org/officeDocument/2006/relationships/image" Target="../media/image65.svg"/><Relationship Id="rId9" Type="http://schemas.openxmlformats.org/officeDocument/2006/relationships/chart" Target="../charts/chart4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B9A0-2D2E-1C5C-5D30-531D23D6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76" y="2665084"/>
            <a:ext cx="4844835" cy="2005093"/>
          </a:xfrm>
        </p:spPr>
        <p:txBody>
          <a:bodyPr/>
          <a:lstStyle/>
          <a:p>
            <a:r>
              <a:rPr lang="en-US"/>
              <a:t>ManpowerGroup </a:t>
            </a:r>
            <a:r>
              <a:rPr lang="sk-SK"/>
              <a:t>Index trhu práce</a:t>
            </a:r>
            <a:endParaRPr lang="en-US"/>
          </a:p>
        </p:txBody>
      </p:sp>
      <p:sp>
        <p:nvSpPr>
          <p:cNvPr id="4" name="Tri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71B2D2-058B-7C0B-73EA-B78913FC39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372540" y="6549470"/>
            <a:ext cx="158003" cy="1525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2693-66D9-03A1-F15F-B7D1D29B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42486"/>
            <a:ext cx="6110968" cy="925333"/>
          </a:xfrm>
        </p:spPr>
        <p:txBody>
          <a:bodyPr/>
          <a:lstStyle/>
          <a:p>
            <a:r>
              <a:rPr lang="sk-SK" b="1">
                <a:latin typeface="Arial"/>
                <a:cs typeface="Arial"/>
              </a:rPr>
              <a:t>Najvýraznejšie medziročné a medzi kvartálne zlepšenie indexu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A9FA-6084-6296-1DE5-E5A33B5A3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844163"/>
            <a:ext cx="2556875" cy="1744786"/>
          </a:xfrm>
        </p:spPr>
        <p:txBody>
          <a:bodyPr/>
          <a:lstStyle/>
          <a:p>
            <a:pPr indent="0">
              <a:buNone/>
            </a:pPr>
            <a:r>
              <a:rPr lang="sk-SK" b="1">
                <a:latin typeface="Arial"/>
                <a:cs typeface="Arial"/>
              </a:rPr>
              <a:t>Zamestnávatelia v 8 krajinách </a:t>
            </a:r>
            <a:r>
              <a:rPr lang="en-US" b="1" err="1">
                <a:latin typeface="Arial"/>
                <a:cs typeface="Arial"/>
              </a:rPr>
              <a:t>hlásia</a:t>
            </a:r>
            <a:r>
              <a:rPr lang="en-US" b="1">
                <a:latin typeface="Arial"/>
                <a:cs typeface="Arial"/>
              </a:rPr>
              <a:t> v </a:t>
            </a:r>
            <a:r>
              <a:rPr lang="en-US" b="1" err="1">
                <a:latin typeface="Arial"/>
                <a:cs typeface="Arial"/>
              </a:rPr>
              <a:t>porovnaní</a:t>
            </a:r>
            <a:r>
              <a:rPr lang="en-US" b="1">
                <a:latin typeface="Arial"/>
                <a:cs typeface="Arial"/>
              </a:rPr>
              <a:t> s </a:t>
            </a:r>
            <a:r>
              <a:rPr lang="en-US" b="1" err="1">
                <a:latin typeface="Arial"/>
                <a:cs typeface="Arial"/>
              </a:rPr>
              <a:t>rovnakým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obdobím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minulého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roka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silnejšie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náborové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plány</a:t>
            </a:r>
            <a:r>
              <a:rPr lang="en-US" b="1">
                <a:latin typeface="Arial"/>
                <a:cs typeface="Arial"/>
              </a:rPr>
              <a:t>, </a:t>
            </a:r>
            <a:r>
              <a:rPr lang="sk-SK">
                <a:latin typeface="Arial"/>
                <a:cs typeface="Arial"/>
              </a:rPr>
              <a:t>v</a:t>
            </a:r>
            <a:r>
              <a:rPr lang="sk-SK" b="1">
                <a:latin typeface="Arial"/>
                <a:cs typeface="Arial"/>
              </a:rPr>
              <a:t> </a:t>
            </a:r>
            <a:r>
              <a:rPr lang="sk-SK">
                <a:latin typeface="Arial"/>
                <a:cs typeface="Arial"/>
              </a:rPr>
              <a:t>30 krajinách slabšie</a:t>
            </a:r>
            <a:r>
              <a:rPr lang="en-US">
                <a:latin typeface="Arial"/>
                <a:cs typeface="Arial"/>
              </a:rPr>
              <a:t>, </a:t>
            </a:r>
            <a:r>
              <a:rPr lang="sk-SK">
                <a:latin typeface="Arial"/>
                <a:cs typeface="Arial"/>
              </a:rPr>
              <a:t>a v 3 nezmenené</a:t>
            </a:r>
            <a:r>
              <a:rPr lang="en-US">
                <a:latin typeface="Arial"/>
                <a:cs typeface="Arial"/>
              </a:rPr>
              <a:t>. 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F87B59-DC3F-E153-A40F-E49649A15E2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5" name="Triangle 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2FD25C6-2494-1648-32BE-0151FEEACF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FB701C0-20A7-DF63-3ECF-52720AB2C5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hlinkClick r:id="rId3" action="ppaction://hlinksldjump"/>
              <a:extLst>
                <a:ext uri="{FF2B5EF4-FFF2-40B4-BE49-F238E27FC236}">
                  <a16:creationId xmlns:a16="http://schemas.microsoft.com/office/drawing/2014/main" id="{38CF6A83-4C87-76A1-2522-967C9F26AB4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4EECBC-5832-C37F-A657-CBAFAD8F0051}"/>
              </a:ext>
            </a:extLst>
          </p:cNvPr>
          <p:cNvGrpSpPr/>
          <p:nvPr/>
        </p:nvGrpSpPr>
        <p:grpSpPr>
          <a:xfrm>
            <a:off x="1049852" y="485723"/>
            <a:ext cx="10289474" cy="4678677"/>
            <a:chOff x="1049852" y="485723"/>
            <a:chExt cx="10289474" cy="467867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AFFFB24-E9C1-6289-466C-DEA8B7EA8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026867" y="485723"/>
              <a:ext cx="4312459" cy="209688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043589-1884-AFE7-25CB-AA722106D3D7}"/>
                </a:ext>
              </a:extLst>
            </p:cNvPr>
            <p:cNvSpPr txBox="1"/>
            <p:nvPr/>
          </p:nvSpPr>
          <p:spPr>
            <a:xfrm>
              <a:off x="1856638" y="4473584"/>
              <a:ext cx="798295" cy="6617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Maďarsko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0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+5%</a:t>
              </a:r>
              <a:endParaRPr lang="en-US" sz="3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2DFE9AD-0110-0EA8-84F3-C64A00946AE0}"/>
                </a:ext>
              </a:extLst>
            </p:cNvPr>
            <p:cNvSpPr txBox="1"/>
            <p:nvPr/>
          </p:nvSpPr>
          <p:spPr>
            <a:xfrm>
              <a:off x="4791773" y="4473584"/>
              <a:ext cx="836768" cy="6617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Slovensko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0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+4%</a:t>
              </a:r>
              <a:endParaRPr lang="en-US" sz="3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F2C8692-AE96-133F-BFBA-82EC15C87CC3}"/>
                </a:ext>
              </a:extLst>
            </p:cNvPr>
            <p:cNvSpPr txBox="1"/>
            <p:nvPr/>
          </p:nvSpPr>
          <p:spPr>
            <a:xfrm>
              <a:off x="7638390" y="4473584"/>
              <a:ext cx="779059" cy="6617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Grécko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0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+2%</a:t>
              </a:r>
              <a:endParaRPr lang="en-US" sz="3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5443282-F9D2-9C71-4D28-F620C4F9E817}"/>
                </a:ext>
              </a:extLst>
            </p:cNvPr>
            <p:cNvSpPr/>
            <p:nvPr/>
          </p:nvSpPr>
          <p:spPr>
            <a:xfrm>
              <a:off x="3984989" y="2220730"/>
              <a:ext cx="7218515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8908B40-B602-5B89-E783-BE1804662EEE}"/>
                </a:ext>
              </a:extLst>
            </p:cNvPr>
            <p:cNvSpPr txBox="1"/>
            <p:nvPr/>
          </p:nvSpPr>
          <p:spPr>
            <a:xfrm>
              <a:off x="4517851" y="2257416"/>
              <a:ext cx="5767256" cy="2923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sk-SK" sz="1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Najvýraznejšie medzi kvartálne zlepšenie</a:t>
              </a:r>
              <a:endPara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8B1FAFC7-8ABA-CA7C-DF9F-BB004C6A5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89466" y="2257416"/>
              <a:ext cx="323010" cy="323010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58D7948-C92D-8A92-EBF8-88BF8B9C3AC0}"/>
                </a:ext>
              </a:extLst>
            </p:cNvPr>
            <p:cNvSpPr/>
            <p:nvPr/>
          </p:nvSpPr>
          <p:spPr>
            <a:xfrm>
              <a:off x="1049854" y="3898948"/>
              <a:ext cx="10153651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921B50C-60B6-45A7-9406-9AE89074DFDB}"/>
                </a:ext>
              </a:extLst>
            </p:cNvPr>
            <p:cNvSpPr txBox="1"/>
            <p:nvPr/>
          </p:nvSpPr>
          <p:spPr>
            <a:xfrm>
              <a:off x="1583613" y="3935634"/>
              <a:ext cx="5358969" cy="2923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sk-SK" sz="1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Najvýraznejšie medziročné zlepšenie</a:t>
              </a:r>
              <a:endPara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986488C3-1AED-0750-7D0C-F199CCC2D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5229" y="3935634"/>
              <a:ext cx="323010" cy="32301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1AF89FC-B458-9CBD-5E6D-38A46F06668F}"/>
                </a:ext>
              </a:extLst>
            </p:cNvPr>
            <p:cNvGrpSpPr/>
            <p:nvPr/>
          </p:nvGrpSpPr>
          <p:grpSpPr>
            <a:xfrm>
              <a:off x="7750584" y="2762436"/>
              <a:ext cx="1585843" cy="728232"/>
              <a:chOff x="7842895" y="2762436"/>
              <a:chExt cx="1585843" cy="728232"/>
            </a:xfrm>
          </p:grpSpPr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F26FFC11-030D-D71A-96E3-4A45A1703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7842895" y="2762436"/>
                <a:ext cx="728232" cy="728232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7F277C7-81E9-8EBA-00FD-72E04259ADEE}"/>
                  </a:ext>
                </a:extLst>
              </p:cNvPr>
              <p:cNvSpPr txBox="1"/>
              <p:nvPr/>
            </p:nvSpPr>
            <p:spPr>
              <a:xfrm>
                <a:off x="8649679" y="2792849"/>
                <a:ext cx="779059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k-SK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Grécko</a:t>
                </a:r>
                <a:endParaRPr lang="en-US" sz="13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+8%</a:t>
                </a:r>
                <a:endParaRPr lang="en-US" sz="3000" b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4CC56A-E41B-7D0D-807E-069CF4DC6332}"/>
                </a:ext>
              </a:extLst>
            </p:cNvPr>
            <p:cNvSpPr txBox="1"/>
            <p:nvPr/>
          </p:nvSpPr>
          <p:spPr>
            <a:xfrm>
              <a:off x="10424445" y="4473584"/>
              <a:ext cx="779059" cy="6617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300" b="1">
                  <a:latin typeface="Arial" panose="020B0604020202020204" pitchFamily="34" charset="0"/>
                  <a:cs typeface="Arial" panose="020B0604020202020204" pitchFamily="34" charset="0"/>
                </a:rPr>
                <a:t>U.K.</a:t>
              </a:r>
            </a:p>
            <a:p>
              <a:r>
                <a:rPr lang="en-US" sz="30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+2%</a:t>
              </a:r>
              <a:endParaRPr lang="en-US" sz="3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536FAB-CD80-BFD6-DCE6-6455BC99BEA4}"/>
                </a:ext>
              </a:extLst>
            </p:cNvPr>
            <p:cNvSpPr txBox="1"/>
            <p:nvPr/>
          </p:nvSpPr>
          <p:spPr>
            <a:xfrm>
              <a:off x="4791773" y="2792849"/>
              <a:ext cx="864019" cy="6617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Rumunsko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0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+9%</a:t>
              </a:r>
              <a:endParaRPr lang="en-US" sz="3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92218C1-B243-EFFF-7860-3924DA27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049852" y="4436167"/>
              <a:ext cx="728232" cy="728232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3812A95-EDBA-0BC6-9A23-6FB027C3C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3984986" y="4436167"/>
              <a:ext cx="728233" cy="728233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2A66132-5BA6-5E37-2AA0-F4DFBCD2E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831605" y="4436167"/>
              <a:ext cx="728232" cy="728232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E0A23490-2BDA-89F8-41B3-449C41A07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9617662" y="4436167"/>
              <a:ext cx="728232" cy="72823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A8D266-E7E8-19DD-0A11-18C00E94C977}"/>
                </a:ext>
              </a:extLst>
            </p:cNvPr>
            <p:cNvGrpSpPr/>
            <p:nvPr/>
          </p:nvGrpSpPr>
          <p:grpSpPr>
            <a:xfrm>
              <a:off x="5848550" y="2762436"/>
              <a:ext cx="1624316" cy="728232"/>
              <a:chOff x="5963113" y="2762436"/>
              <a:chExt cx="1624316" cy="728232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0BEAAF3-5573-541A-4AE9-71AA2B546534}"/>
                  </a:ext>
                </a:extLst>
              </p:cNvPr>
              <p:cNvSpPr txBox="1"/>
              <p:nvPr/>
            </p:nvSpPr>
            <p:spPr>
              <a:xfrm>
                <a:off x="6769898" y="2792849"/>
                <a:ext cx="817531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Singapore</a:t>
                </a:r>
              </a:p>
              <a:p>
                <a:r>
                  <a:rPr lang="en-US" sz="300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+9%</a:t>
                </a:r>
                <a:endParaRPr lang="en-US" sz="3000" b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C6482EA4-8C3B-7933-6BCE-8C29162F7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/>
            </p:blipFill>
            <p:spPr>
              <a:xfrm>
                <a:off x="5963113" y="2762436"/>
                <a:ext cx="728232" cy="728232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B377324-5B0B-7D21-B17B-EA13F1F7ECED}"/>
                </a:ext>
              </a:extLst>
            </p:cNvPr>
            <p:cNvGrpSpPr/>
            <p:nvPr/>
          </p:nvGrpSpPr>
          <p:grpSpPr>
            <a:xfrm>
              <a:off x="9614146" y="2762436"/>
              <a:ext cx="1585842" cy="728232"/>
              <a:chOff x="9614146" y="2762436"/>
              <a:chExt cx="1585842" cy="728232"/>
            </a:xfrm>
          </p:grpSpPr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1B7191B9-AC8F-EAA9-A763-6B396DD8F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9614146" y="2762436"/>
                <a:ext cx="728232" cy="72823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26FA0F-B556-A8A6-EFF3-4DC130BA9A84}"/>
                  </a:ext>
                </a:extLst>
              </p:cNvPr>
              <p:cNvSpPr txBox="1"/>
              <p:nvPr/>
            </p:nvSpPr>
            <p:spPr>
              <a:xfrm>
                <a:off x="10420929" y="2792849"/>
                <a:ext cx="779059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U.K.</a:t>
                </a:r>
              </a:p>
              <a:p>
                <a:r>
                  <a:rPr lang="en-US" sz="300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+8%</a:t>
                </a:r>
                <a:endParaRPr lang="en-US" sz="3000" b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4696CCB2-CAE6-0291-5B0A-B65A1DB760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3984986" y="2751885"/>
            <a:ext cx="728231" cy="7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6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9F7B514-E479-7C64-823F-C8B8A40E4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626" t="3081" r="-12797" b="-3081"/>
          <a:stretch/>
        </p:blipFill>
        <p:spPr>
          <a:xfrm>
            <a:off x="1" y="1"/>
            <a:ext cx="2459855" cy="1652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90174-CD5E-A657-DEB4-6A766312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3" y="942795"/>
            <a:ext cx="6484881" cy="916149"/>
          </a:xfrm>
        </p:spPr>
        <p:txBody>
          <a:bodyPr/>
          <a:lstStyle/>
          <a:p>
            <a:r>
              <a:rPr lang="sk-SK" b="1">
                <a:latin typeface="Arial"/>
                <a:cs typeface="Arial"/>
              </a:rPr>
              <a:t>Výhľad zamestnanosti v Európe, na blízkom východe a v Afrike (EMEA)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C715-A932-FC70-A4A2-9CB3D305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2085973"/>
            <a:ext cx="5851525" cy="3681685"/>
          </a:xfrm>
        </p:spPr>
        <p:txBody>
          <a:bodyPr/>
          <a:lstStyle/>
          <a:p>
            <a:r>
              <a:rPr lang="en-US" b="1" err="1">
                <a:latin typeface="Arial"/>
                <a:ea typeface="+mn-lt"/>
                <a:cs typeface="+mn-lt"/>
              </a:rPr>
              <a:t>Najnižšie</a:t>
            </a:r>
            <a:r>
              <a:rPr lang="en-US" b="1">
                <a:latin typeface="Arial"/>
                <a:ea typeface="+mn-lt"/>
                <a:cs typeface="+mn-lt"/>
              </a:rPr>
              <a:t> </a:t>
            </a:r>
            <a:r>
              <a:rPr lang="en-US" b="1" err="1">
                <a:latin typeface="Arial"/>
                <a:ea typeface="+mn-lt"/>
                <a:cs typeface="+mn-lt"/>
              </a:rPr>
              <a:t>náborové</a:t>
            </a:r>
            <a:r>
              <a:rPr lang="en-US" b="1">
                <a:latin typeface="Arial"/>
                <a:ea typeface="+mn-lt"/>
                <a:cs typeface="+mn-lt"/>
              </a:rPr>
              <a:t> </a:t>
            </a:r>
            <a:r>
              <a:rPr lang="en-US" b="1" err="1">
                <a:latin typeface="Arial"/>
                <a:ea typeface="+mn-lt"/>
                <a:cs typeface="+mn-lt"/>
              </a:rPr>
              <a:t>očakávania</a:t>
            </a:r>
            <a:r>
              <a:rPr lang="en-US" b="1">
                <a:latin typeface="Arial"/>
                <a:ea typeface="+mn-lt"/>
                <a:cs typeface="+mn-lt"/>
              </a:rPr>
              <a:t> </a:t>
            </a:r>
            <a:r>
              <a:rPr lang="en-US" b="1" err="1">
                <a:latin typeface="Arial"/>
                <a:ea typeface="+mn-lt"/>
                <a:cs typeface="+mn-lt"/>
              </a:rPr>
              <a:t>sú</a:t>
            </a:r>
            <a:r>
              <a:rPr lang="en-US" b="1">
                <a:latin typeface="Arial"/>
                <a:ea typeface="+mn-lt"/>
                <a:cs typeface="+mn-lt"/>
              </a:rPr>
              <a:t> </a:t>
            </a:r>
            <a:r>
              <a:rPr lang="en-US" b="1" err="1">
                <a:latin typeface="Arial"/>
                <a:ea typeface="+mn-lt"/>
                <a:cs typeface="+mn-lt"/>
              </a:rPr>
              <a:t>naďalej</a:t>
            </a:r>
            <a:r>
              <a:rPr lang="en-US" b="1">
                <a:latin typeface="Arial"/>
                <a:ea typeface="+mn-lt"/>
                <a:cs typeface="+mn-lt"/>
              </a:rPr>
              <a:t> v </a:t>
            </a:r>
            <a:r>
              <a:rPr lang="en-US" b="1" err="1">
                <a:latin typeface="Arial"/>
                <a:ea typeface="+mn-lt"/>
                <a:cs typeface="+mn-lt"/>
              </a:rPr>
              <a:t>Európe</a:t>
            </a:r>
            <a:r>
              <a:rPr lang="en-US" b="1">
                <a:latin typeface="Arial"/>
                <a:ea typeface="+mn-lt"/>
                <a:cs typeface="+mn-lt"/>
              </a:rPr>
              <a:t>, </a:t>
            </a:r>
            <a:r>
              <a:rPr lang="en-US" b="1" err="1">
                <a:latin typeface="Arial"/>
                <a:ea typeface="+mn-lt"/>
                <a:cs typeface="+mn-lt"/>
              </a:rPr>
              <a:t>na</a:t>
            </a:r>
            <a:r>
              <a:rPr lang="en-US" b="1">
                <a:latin typeface="Arial"/>
                <a:ea typeface="+mn-lt"/>
                <a:cs typeface="+mn-lt"/>
              </a:rPr>
              <a:t> </a:t>
            </a:r>
            <a:r>
              <a:rPr lang="en-US" b="1" err="1">
                <a:latin typeface="Arial"/>
                <a:ea typeface="+mn-lt"/>
                <a:cs typeface="+mn-lt"/>
              </a:rPr>
              <a:t>Blízkom</a:t>
            </a:r>
            <a:r>
              <a:rPr lang="en-US" b="1">
                <a:latin typeface="Arial"/>
                <a:ea typeface="+mn-lt"/>
                <a:cs typeface="+mn-lt"/>
              </a:rPr>
              <a:t> </a:t>
            </a:r>
            <a:r>
              <a:rPr lang="en-US" b="1" err="1">
                <a:latin typeface="Arial"/>
                <a:ea typeface="+mn-lt"/>
                <a:cs typeface="+mn-lt"/>
              </a:rPr>
              <a:t>východe</a:t>
            </a:r>
            <a:r>
              <a:rPr lang="en-US" b="1">
                <a:latin typeface="Arial"/>
                <a:ea typeface="+mn-lt"/>
                <a:cs typeface="+mn-lt"/>
              </a:rPr>
              <a:t> a v </a:t>
            </a:r>
            <a:r>
              <a:rPr lang="en-US" b="1" err="1">
                <a:latin typeface="Arial"/>
                <a:ea typeface="+mn-lt"/>
                <a:cs typeface="+mn-lt"/>
              </a:rPr>
              <a:t>Afrike</a:t>
            </a:r>
            <a:r>
              <a:rPr lang="sk-SK" b="1">
                <a:latin typeface="Arial"/>
                <a:ea typeface="+mn-lt"/>
                <a:cs typeface="+mn-lt"/>
              </a:rPr>
              <a:t> </a:t>
            </a:r>
            <a:r>
              <a:rPr lang="en-US" b="1">
                <a:latin typeface="Arial"/>
                <a:ea typeface="+mn-lt"/>
                <a:cs typeface="+mn-lt"/>
              </a:rPr>
              <a:t>(21%), </a:t>
            </a:r>
            <a:r>
              <a:rPr lang="sk-SK" b="1">
                <a:latin typeface="Arial"/>
                <a:ea typeface="+mn-lt"/>
                <a:cs typeface="+mn-lt"/>
              </a:rPr>
              <a:t>ale od Q3 2024 posilnili o </a:t>
            </a:r>
            <a:r>
              <a:rPr lang="en-US" b="1">
                <a:latin typeface="Arial"/>
                <a:ea typeface="+mn-lt"/>
                <a:cs typeface="+mn-lt"/>
              </a:rPr>
              <a:t>2%</a:t>
            </a:r>
            <a:r>
              <a:rPr lang="sk-SK" b="1">
                <a:latin typeface="Arial"/>
                <a:ea typeface="+mn-lt"/>
                <a:cs typeface="+mn-lt"/>
              </a:rPr>
              <a:t>a v medziročnom porovnaní oslabili o </a:t>
            </a:r>
            <a:r>
              <a:rPr lang="en-US" b="1">
                <a:latin typeface="Arial"/>
                <a:ea typeface="+mn-lt"/>
                <a:cs typeface="+mn-lt"/>
              </a:rPr>
              <a:t>3%.​ </a:t>
            </a:r>
          </a:p>
          <a:p>
            <a:r>
              <a:rPr lang="en-US" err="1">
                <a:latin typeface="Arial"/>
                <a:ea typeface="+mn-lt"/>
                <a:cs typeface="+mn-lt"/>
              </a:rPr>
              <a:t>Vyhliadky</a:t>
            </a:r>
            <a:r>
              <a:rPr lang="en-US">
                <a:latin typeface="Arial"/>
                <a:ea typeface="+mn-lt"/>
                <a:cs typeface="+mn-lt"/>
              </a:rPr>
              <a:t> sa v </a:t>
            </a:r>
            <a:r>
              <a:rPr lang="en-US" err="1">
                <a:latin typeface="Arial"/>
                <a:ea typeface="+mn-lt"/>
                <a:cs typeface="+mn-lt"/>
              </a:rPr>
              <a:t>jednotlivých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regiónoch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líšia</a:t>
            </a:r>
            <a:r>
              <a:rPr lang="en-US">
                <a:latin typeface="Arial"/>
                <a:ea typeface="+mn-lt"/>
                <a:cs typeface="+mn-lt"/>
              </a:rPr>
              <a:t>, </a:t>
            </a:r>
            <a:r>
              <a:rPr lang="en-US" b="1" err="1">
                <a:latin typeface="Arial"/>
                <a:ea typeface="+mn-lt"/>
                <a:cs typeface="+mn-lt"/>
              </a:rPr>
              <a:t>najviac</a:t>
            </a:r>
            <a:r>
              <a:rPr lang="en-US" b="1">
                <a:latin typeface="Arial"/>
                <a:ea typeface="+mn-lt"/>
                <a:cs typeface="+mn-lt"/>
              </a:rPr>
              <a:t> </a:t>
            </a:r>
            <a:r>
              <a:rPr lang="en-US" b="1" err="1">
                <a:latin typeface="Arial"/>
                <a:ea typeface="+mn-lt"/>
                <a:cs typeface="+mn-lt"/>
              </a:rPr>
              <a:t>zamestnávateľov</a:t>
            </a:r>
            <a:r>
              <a:rPr lang="en-US" b="1">
                <a:latin typeface="Arial"/>
                <a:ea typeface="+mn-lt"/>
                <a:cs typeface="+mn-lt"/>
              </a:rPr>
              <a:t> </a:t>
            </a:r>
            <a:r>
              <a:rPr lang="en-US" b="1" err="1">
                <a:latin typeface="Arial"/>
                <a:ea typeface="+mn-lt"/>
                <a:cs typeface="+mn-lt"/>
              </a:rPr>
              <a:t>chce</a:t>
            </a:r>
            <a:r>
              <a:rPr lang="en-US" b="1">
                <a:latin typeface="Arial"/>
                <a:ea typeface="+mn-lt"/>
                <a:cs typeface="+mn-lt"/>
              </a:rPr>
              <a:t> </a:t>
            </a:r>
            <a:r>
              <a:rPr lang="en-US" b="1" err="1">
                <a:latin typeface="Arial"/>
                <a:ea typeface="+mn-lt"/>
                <a:cs typeface="+mn-lt"/>
              </a:rPr>
              <a:t>zamestnávať</a:t>
            </a:r>
            <a:r>
              <a:rPr lang="en-US" b="1">
                <a:latin typeface="Arial"/>
                <a:ea typeface="+mn-lt"/>
                <a:cs typeface="+mn-lt"/>
              </a:rPr>
              <a:t> v </a:t>
            </a:r>
            <a:r>
              <a:rPr lang="en-US" b="1" err="1">
                <a:latin typeface="Arial"/>
                <a:ea typeface="+mn-lt"/>
                <a:cs typeface="+mn-lt"/>
              </a:rPr>
              <a:t>Južnej</a:t>
            </a:r>
            <a:r>
              <a:rPr lang="en-US" b="1">
                <a:latin typeface="Arial"/>
                <a:ea typeface="+mn-lt"/>
                <a:cs typeface="+mn-lt"/>
              </a:rPr>
              <a:t> </a:t>
            </a:r>
            <a:r>
              <a:rPr lang="en-US" b="1" err="1">
                <a:latin typeface="Arial"/>
                <a:ea typeface="+mn-lt"/>
                <a:cs typeface="+mn-lt"/>
              </a:rPr>
              <a:t>Afrike</a:t>
            </a:r>
            <a:r>
              <a:rPr lang="en-US" b="1">
                <a:latin typeface="Arial"/>
                <a:ea typeface="+mn-lt"/>
                <a:cs typeface="+mn-lt"/>
              </a:rPr>
              <a:t> (32 %), </a:t>
            </a:r>
            <a:r>
              <a:rPr lang="en-US" b="1" err="1">
                <a:latin typeface="Arial"/>
                <a:ea typeface="+mn-lt"/>
                <a:cs typeface="+mn-lt"/>
              </a:rPr>
              <a:t>Švajčiarsku</a:t>
            </a:r>
            <a:r>
              <a:rPr lang="en-US" b="1">
                <a:latin typeface="Arial"/>
                <a:ea typeface="+mn-lt"/>
                <a:cs typeface="+mn-lt"/>
              </a:rPr>
              <a:t> (32 %), </a:t>
            </a:r>
            <a:r>
              <a:rPr lang="en-US" b="1" err="1">
                <a:latin typeface="Arial"/>
                <a:ea typeface="+mn-lt"/>
                <a:cs typeface="+mn-lt"/>
              </a:rPr>
              <a:t>Írsku</a:t>
            </a:r>
            <a:r>
              <a:rPr lang="en-US" b="1">
                <a:latin typeface="Arial"/>
                <a:ea typeface="+mn-lt"/>
                <a:cs typeface="+mn-lt"/>
              </a:rPr>
              <a:t> (30 %) a </a:t>
            </a:r>
            <a:r>
              <a:rPr lang="en-US" b="1" err="1">
                <a:latin typeface="Arial"/>
                <a:ea typeface="+mn-lt"/>
                <a:cs typeface="+mn-lt"/>
              </a:rPr>
              <a:t>Holandsku</a:t>
            </a:r>
            <a:r>
              <a:rPr lang="en-US" b="1">
                <a:latin typeface="Arial"/>
                <a:ea typeface="+mn-lt"/>
                <a:cs typeface="+mn-lt"/>
              </a:rPr>
              <a:t> (30 %).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Najslabšie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vyhliadky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sú</a:t>
            </a:r>
            <a:r>
              <a:rPr lang="en-US">
                <a:latin typeface="Arial"/>
                <a:ea typeface="+mn-lt"/>
                <a:cs typeface="+mn-lt"/>
              </a:rPr>
              <a:t> v </a:t>
            </a:r>
            <a:r>
              <a:rPr lang="en-US" err="1">
                <a:latin typeface="Arial"/>
                <a:ea typeface="+mn-lt"/>
                <a:cs typeface="+mn-lt"/>
              </a:rPr>
              <a:t>Izraeli</a:t>
            </a:r>
            <a:r>
              <a:rPr lang="en-US">
                <a:latin typeface="Arial"/>
                <a:ea typeface="+mn-lt"/>
                <a:cs typeface="+mn-lt"/>
              </a:rPr>
              <a:t> (8 %) a </a:t>
            </a:r>
            <a:r>
              <a:rPr lang="en-US" err="1">
                <a:latin typeface="Arial"/>
                <a:ea typeface="+mn-lt"/>
                <a:cs typeface="+mn-lt"/>
              </a:rPr>
              <a:t>Českej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republike</a:t>
            </a:r>
            <a:r>
              <a:rPr lang="en-US">
                <a:latin typeface="Arial"/>
                <a:ea typeface="+mn-lt"/>
                <a:cs typeface="+mn-lt"/>
              </a:rPr>
              <a:t> (11 %).</a:t>
            </a:r>
            <a:endParaRPr lang="sk-SK">
              <a:latin typeface="Arial"/>
              <a:ea typeface="+mn-lt"/>
              <a:cs typeface="+mn-lt"/>
            </a:endParaRPr>
          </a:p>
          <a:p>
            <a:r>
              <a:rPr lang="en-US" err="1">
                <a:latin typeface="Arial"/>
                <a:ea typeface="+mn-lt"/>
                <a:cs typeface="+mn-lt"/>
              </a:rPr>
              <a:t>Celosvetovo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najsilnejší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výhľad</a:t>
            </a:r>
            <a:r>
              <a:rPr lang="en-US">
                <a:latin typeface="Arial"/>
                <a:ea typeface="+mn-lt"/>
                <a:cs typeface="+mn-lt"/>
              </a:rPr>
              <a:t> pre </a:t>
            </a:r>
            <a:r>
              <a:rPr lang="sk-SK" err="1">
                <a:latin typeface="Arial"/>
                <a:ea typeface="+mn-lt"/>
                <a:cs typeface="+mn-lt"/>
              </a:rPr>
              <a:t>odvetie</a:t>
            </a:r>
            <a:r>
              <a:rPr lang="sk-SK">
                <a:latin typeface="Arial"/>
                <a:ea typeface="+mn-lt"/>
                <a:cs typeface="+mn-lt"/>
              </a:rPr>
              <a:t> Zdravotníctva a farmácie</a:t>
            </a:r>
            <a:r>
              <a:rPr lang="en-US">
                <a:latin typeface="Arial"/>
                <a:ea typeface="+mn-lt"/>
                <a:cs typeface="+mn-lt"/>
              </a:rPr>
              <a:t> (62 %) </a:t>
            </a:r>
            <a:r>
              <a:rPr lang="en-US" err="1">
                <a:latin typeface="Arial"/>
                <a:ea typeface="+mn-lt"/>
                <a:cs typeface="+mn-lt"/>
              </a:rPr>
              <a:t>hlásia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zamestnávatelia</a:t>
            </a:r>
            <a:r>
              <a:rPr lang="en-US">
                <a:latin typeface="Arial"/>
                <a:ea typeface="+mn-lt"/>
                <a:cs typeface="+mn-lt"/>
              </a:rPr>
              <a:t> v </a:t>
            </a:r>
            <a:r>
              <a:rPr lang="en-US" err="1">
                <a:latin typeface="Arial"/>
                <a:ea typeface="+mn-lt"/>
                <a:cs typeface="+mn-lt"/>
              </a:rPr>
              <a:t>Belgicku</a:t>
            </a:r>
            <a:r>
              <a:rPr lang="en-US">
                <a:latin typeface="Arial"/>
                <a:ea typeface="+mn-lt"/>
                <a:cs typeface="+mn-lt"/>
              </a:rPr>
              <a:t>, </a:t>
            </a:r>
            <a:r>
              <a:rPr lang="en-US" err="1">
                <a:latin typeface="Arial"/>
                <a:ea typeface="+mn-lt"/>
                <a:cs typeface="+mn-lt"/>
              </a:rPr>
              <a:t>Energetika</a:t>
            </a:r>
            <a:r>
              <a:rPr lang="en-US">
                <a:latin typeface="Arial"/>
                <a:ea typeface="+mn-lt"/>
                <a:cs typeface="+mn-lt"/>
              </a:rPr>
              <a:t> a </a:t>
            </a:r>
            <a:r>
              <a:rPr lang="sk-SK">
                <a:latin typeface="Arial"/>
                <a:ea typeface="+mn-lt"/>
                <a:cs typeface="+mn-lt"/>
              </a:rPr>
              <a:t>sieťové odvetvia</a:t>
            </a:r>
            <a:r>
              <a:rPr lang="en-US">
                <a:latin typeface="Arial"/>
                <a:ea typeface="+mn-lt"/>
                <a:cs typeface="+mn-lt"/>
              </a:rPr>
              <a:t> (55 %) v </a:t>
            </a:r>
            <a:r>
              <a:rPr lang="en-US" err="1">
                <a:latin typeface="Arial"/>
                <a:ea typeface="+mn-lt"/>
                <a:cs typeface="+mn-lt"/>
              </a:rPr>
              <a:t>Južnej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Afrike</a:t>
            </a:r>
            <a:r>
              <a:rPr lang="en-US">
                <a:latin typeface="Arial"/>
                <a:ea typeface="+mn-lt"/>
                <a:cs typeface="+mn-lt"/>
              </a:rPr>
              <a:t>, </a:t>
            </a:r>
            <a:r>
              <a:rPr lang="en-US" err="1">
                <a:latin typeface="Arial"/>
                <a:ea typeface="+mn-lt"/>
                <a:cs typeface="+mn-lt"/>
              </a:rPr>
              <a:t>Komunikačné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služby</a:t>
            </a:r>
            <a:r>
              <a:rPr lang="en-US">
                <a:latin typeface="Arial"/>
                <a:ea typeface="+mn-lt"/>
                <a:cs typeface="+mn-lt"/>
              </a:rPr>
              <a:t> (50 %) v </a:t>
            </a:r>
            <a:r>
              <a:rPr lang="en-US" err="1">
                <a:latin typeface="Arial"/>
                <a:ea typeface="+mn-lt"/>
                <a:cs typeface="+mn-lt"/>
              </a:rPr>
              <a:t>Grécku</a:t>
            </a:r>
            <a:r>
              <a:rPr lang="en-US">
                <a:latin typeface="Arial"/>
                <a:ea typeface="+mn-lt"/>
                <a:cs typeface="+mn-lt"/>
              </a:rPr>
              <a:t> a </a:t>
            </a:r>
            <a:r>
              <a:rPr lang="en-US" err="1">
                <a:latin typeface="Arial"/>
                <a:ea typeface="+mn-lt"/>
                <a:cs typeface="+mn-lt"/>
              </a:rPr>
              <a:t>Doprava</a:t>
            </a:r>
            <a:r>
              <a:rPr lang="en-US">
                <a:latin typeface="Arial"/>
                <a:ea typeface="+mn-lt"/>
                <a:cs typeface="+mn-lt"/>
              </a:rPr>
              <a:t>, </a:t>
            </a:r>
            <a:r>
              <a:rPr lang="en-US" err="1">
                <a:latin typeface="Arial"/>
                <a:ea typeface="+mn-lt"/>
                <a:cs typeface="+mn-lt"/>
              </a:rPr>
              <a:t>logistika</a:t>
            </a:r>
            <a:r>
              <a:rPr lang="en-US">
                <a:latin typeface="Arial"/>
                <a:ea typeface="+mn-lt"/>
                <a:cs typeface="+mn-lt"/>
              </a:rPr>
              <a:t> a </a:t>
            </a:r>
            <a:r>
              <a:rPr lang="en-US" err="1">
                <a:latin typeface="Arial"/>
                <a:ea typeface="+mn-lt"/>
                <a:cs typeface="+mn-lt"/>
              </a:rPr>
              <a:t>automobilový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priemysel</a:t>
            </a:r>
            <a:r>
              <a:rPr lang="en-US">
                <a:latin typeface="Arial"/>
                <a:ea typeface="+mn-lt"/>
                <a:cs typeface="+mn-lt"/>
              </a:rPr>
              <a:t> (49 %) </a:t>
            </a:r>
            <a:r>
              <a:rPr lang="en-US" err="1">
                <a:latin typeface="Arial"/>
                <a:ea typeface="+mn-lt"/>
                <a:cs typeface="+mn-lt"/>
              </a:rPr>
              <a:t>na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Slovensku</a:t>
            </a:r>
            <a:r>
              <a:rPr lang="en-US">
                <a:latin typeface="Arial"/>
                <a:ea typeface="+mn-lt"/>
                <a:cs typeface="+mn-lt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9577E-BFCA-FB4D-5DCD-6108EAFDEC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8" name="Triangle 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34B3110-5511-F075-8F44-A0252009C4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1D6794-15A9-62FE-5A7C-715DAF24F5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hlinkClick r:id="rId5" action="ppaction://hlinksldjump"/>
              <a:extLst>
                <a:ext uri="{FF2B5EF4-FFF2-40B4-BE49-F238E27FC236}">
                  <a16:creationId xmlns:a16="http://schemas.microsoft.com/office/drawing/2014/main" id="{2809C228-33BC-4CCA-06FA-E4976F55073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A0CA22-BD01-9E4B-F62C-BF8743D03A88}"/>
              </a:ext>
            </a:extLst>
          </p:cNvPr>
          <p:cNvGrpSpPr/>
          <p:nvPr/>
        </p:nvGrpSpPr>
        <p:grpSpPr>
          <a:xfrm>
            <a:off x="7619999" y="-3078"/>
            <a:ext cx="4572001" cy="6407054"/>
            <a:chOff x="7619999" y="-3078"/>
            <a:chExt cx="4572001" cy="64070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A9F903-E44E-A9CA-5B73-B2689236DFBC}"/>
                </a:ext>
              </a:extLst>
            </p:cNvPr>
            <p:cNvSpPr/>
            <p:nvPr/>
          </p:nvSpPr>
          <p:spPr>
            <a:xfrm>
              <a:off x="7620000" y="-3078"/>
              <a:ext cx="4572000" cy="6407054"/>
            </a:xfrm>
            <a:prstGeom prst="rect">
              <a:avLst/>
            </a:prstGeom>
            <a:solidFill>
              <a:srgbClr val="70BF5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48D0952-3C9D-CC1F-6EC6-FC65FA2B7527}"/>
                </a:ext>
              </a:extLst>
            </p:cNvPr>
            <p:cNvGrpSpPr/>
            <p:nvPr/>
          </p:nvGrpSpPr>
          <p:grpSpPr>
            <a:xfrm>
              <a:off x="7620000" y="-3078"/>
              <a:ext cx="4571999" cy="410317"/>
              <a:chOff x="7620000" y="291980"/>
              <a:chExt cx="4571999" cy="410317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D9959166-DC2F-33C8-CA64-9D450E58252E}"/>
                  </a:ext>
                </a:extLst>
              </p:cNvPr>
              <p:cNvSpPr/>
              <p:nvPr/>
            </p:nvSpPr>
            <p:spPr>
              <a:xfrm>
                <a:off x="7620000" y="291980"/>
                <a:ext cx="4571999" cy="410317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k-SK" sz="1900" b="1">
                    <a:latin typeface="Arial" panose="020B0604020202020204" pitchFamily="34" charset="0"/>
                    <a:cs typeface="Arial" panose="020B0604020202020204" pitchFamily="34" charset="0"/>
                  </a:rPr>
                  <a:t>Najsilnejšie náborové plány</a:t>
                </a:r>
                <a:endParaRPr lang="en-US" sz="19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2CDFE1C0-8D57-34BB-0742-6495F3589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938754" y="385681"/>
                <a:ext cx="272846" cy="272846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074E700-0913-AB5C-CCD9-D5A01D4D29CD}"/>
                </a:ext>
              </a:extLst>
            </p:cNvPr>
            <p:cNvGrpSpPr/>
            <p:nvPr/>
          </p:nvGrpSpPr>
          <p:grpSpPr>
            <a:xfrm>
              <a:off x="7619999" y="3943374"/>
              <a:ext cx="4572000" cy="414669"/>
              <a:chOff x="7619999" y="3777268"/>
              <a:chExt cx="4572000" cy="414669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BFC5F612-364D-F794-1D59-AB41725D6C2A}"/>
                  </a:ext>
                </a:extLst>
              </p:cNvPr>
              <p:cNvSpPr/>
              <p:nvPr/>
            </p:nvSpPr>
            <p:spPr>
              <a:xfrm>
                <a:off x="7619999" y="3777268"/>
                <a:ext cx="4572000" cy="414669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k-SK" sz="1900" b="1">
                    <a:latin typeface="Arial" panose="020B0604020202020204" pitchFamily="34" charset="0"/>
                    <a:cs typeface="Arial" panose="020B0604020202020204" pitchFamily="34" charset="0"/>
                  </a:rPr>
                  <a:t>Najslabšie náborové plány</a:t>
                </a:r>
                <a:endParaRPr lang="en-US" sz="19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33BB431E-A3BD-3453-69D1-694E956FC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7953411" y="3847734"/>
                <a:ext cx="273735" cy="273735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83ECFB-0D7E-0ABB-05AE-A3F0013F82E6}"/>
                </a:ext>
              </a:extLst>
            </p:cNvPr>
            <p:cNvGrpSpPr/>
            <p:nvPr/>
          </p:nvGrpSpPr>
          <p:grpSpPr>
            <a:xfrm>
              <a:off x="8989055" y="4617187"/>
              <a:ext cx="2397402" cy="1547105"/>
              <a:chOff x="8989055" y="4617187"/>
              <a:chExt cx="2397402" cy="154710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DDA2E52-9E5E-E804-1AC4-B56FF534135E}"/>
                  </a:ext>
                </a:extLst>
              </p:cNvPr>
              <p:cNvGrpSpPr/>
              <p:nvPr/>
            </p:nvGrpSpPr>
            <p:grpSpPr>
              <a:xfrm>
                <a:off x="8989056" y="4617187"/>
                <a:ext cx="1755255" cy="661720"/>
                <a:chOff x="8989056" y="4383328"/>
                <a:chExt cx="1755255" cy="66172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78BC7E-3162-062A-6628-F1E79A0DF726}"/>
                    </a:ext>
                  </a:extLst>
                </p:cNvPr>
                <p:cNvSpPr txBox="1"/>
                <p:nvPr/>
              </p:nvSpPr>
              <p:spPr>
                <a:xfrm>
                  <a:off x="9733464" y="4383328"/>
                  <a:ext cx="1010847" cy="6617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en-US" sz="1300" b="1">
                      <a:latin typeface="Arial"/>
                      <a:cs typeface="Arial"/>
                    </a:rPr>
                    <a:t>I</a:t>
                  </a:r>
                  <a:r>
                    <a:rPr lang="sk-SK" sz="1300" b="1">
                      <a:latin typeface="Arial"/>
                      <a:cs typeface="Arial"/>
                    </a:rPr>
                    <a:t>z</a:t>
                  </a:r>
                  <a:r>
                    <a:rPr lang="en-US" sz="1300" b="1" err="1">
                      <a:latin typeface="Arial"/>
                      <a:cs typeface="Arial"/>
                    </a:rPr>
                    <a:t>rael</a:t>
                  </a:r>
                  <a:endParaRPr lang="en-US" sz="1300" b="1">
                    <a:latin typeface="Arial"/>
                    <a:cs typeface="Arial"/>
                  </a:endParaRPr>
                </a:p>
                <a:p>
                  <a:r>
                    <a:rPr lang="en-US" sz="3000">
                      <a:solidFill>
                        <a:srgbClr val="386097"/>
                      </a:solidFill>
                      <a:latin typeface="Arial"/>
                      <a:cs typeface="Arial"/>
                    </a:rPr>
                    <a:t>8%</a:t>
                  </a:r>
                  <a:endParaRPr lang="en-US" sz="3000" b="1">
                    <a:solidFill>
                      <a:srgbClr val="38609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7" name="Graphic 16">
                  <a:extLst>
                    <a:ext uri="{FF2B5EF4-FFF2-40B4-BE49-F238E27FC236}">
                      <a16:creationId xmlns:a16="http://schemas.microsoft.com/office/drawing/2014/main" id="{E664FE4F-7248-0A2F-C0B0-24421B03C5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rcRect/>
                <a:stretch/>
              </p:blipFill>
              <p:spPr>
                <a:xfrm>
                  <a:off x="8989056" y="4399957"/>
                  <a:ext cx="628463" cy="628463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7534868-95A8-1DF0-234E-36694845C738}"/>
                  </a:ext>
                </a:extLst>
              </p:cNvPr>
              <p:cNvGrpSpPr/>
              <p:nvPr/>
            </p:nvGrpSpPr>
            <p:grpSpPr>
              <a:xfrm>
                <a:off x="8989055" y="5502572"/>
                <a:ext cx="2397402" cy="661720"/>
                <a:chOff x="8989055" y="5268713"/>
                <a:chExt cx="2397402" cy="661720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E2F3BF2-AFE2-0EE9-6C04-A798027DF88A}"/>
                    </a:ext>
                  </a:extLst>
                </p:cNvPr>
                <p:cNvSpPr txBox="1"/>
                <p:nvPr/>
              </p:nvSpPr>
              <p:spPr>
                <a:xfrm>
                  <a:off x="9733464" y="5268713"/>
                  <a:ext cx="1652993" cy="6617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sk-SK" sz="1300" b="1">
                      <a:latin typeface="Arial"/>
                      <a:cs typeface="Arial"/>
                    </a:rPr>
                    <a:t>Česká Republika</a:t>
                  </a:r>
                  <a:endParaRPr lang="en-US" sz="1300" b="1">
                    <a:latin typeface="Arial"/>
                    <a:cs typeface="Arial"/>
                  </a:endParaRPr>
                </a:p>
                <a:p>
                  <a:r>
                    <a:rPr lang="en-US" sz="3000">
                      <a:solidFill>
                        <a:srgbClr val="386097"/>
                      </a:solidFill>
                      <a:latin typeface="Arial"/>
                      <a:cs typeface="Arial"/>
                    </a:rPr>
                    <a:t>11%</a:t>
                  </a:r>
                  <a:endParaRPr lang="en-US" sz="3000" b="1">
                    <a:solidFill>
                      <a:srgbClr val="38609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8" name="Graphic 17">
                  <a:extLst>
                    <a:ext uri="{FF2B5EF4-FFF2-40B4-BE49-F238E27FC236}">
                      <a16:creationId xmlns:a16="http://schemas.microsoft.com/office/drawing/2014/main" id="{C698EC67-B2CC-2FEF-D710-50FFD05CD1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rcRect/>
                <a:stretch/>
              </p:blipFill>
              <p:spPr>
                <a:xfrm>
                  <a:off x="8989055" y="5285342"/>
                  <a:ext cx="628463" cy="6284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F3CD23B-1B06-7345-FBD7-E7BDF4EDA626}"/>
                </a:ext>
              </a:extLst>
            </p:cNvPr>
            <p:cNvGrpSpPr/>
            <p:nvPr/>
          </p:nvGrpSpPr>
          <p:grpSpPr>
            <a:xfrm>
              <a:off x="8989056" y="618622"/>
              <a:ext cx="2060055" cy="3113368"/>
              <a:chOff x="8989056" y="618622"/>
              <a:chExt cx="2060055" cy="3113368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79CAC7E-C8D7-CB6B-57D5-B86E0D781E7F}"/>
                  </a:ext>
                </a:extLst>
              </p:cNvPr>
              <p:cNvGrpSpPr/>
              <p:nvPr/>
            </p:nvGrpSpPr>
            <p:grpSpPr>
              <a:xfrm>
                <a:off x="8989056" y="1435838"/>
                <a:ext cx="1755255" cy="661720"/>
                <a:chOff x="8989056" y="1358864"/>
                <a:chExt cx="1755255" cy="661720"/>
              </a:xfrm>
            </p:grpSpPr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CA3F41B6-CB4F-735C-60FE-D54B7E6F88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/>
                <a:stretch/>
              </p:blipFill>
              <p:spPr>
                <a:xfrm>
                  <a:off x="8989056" y="1375493"/>
                  <a:ext cx="628463" cy="628463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76D110C-3327-1825-6368-EAC9ECD79FDF}"/>
                    </a:ext>
                  </a:extLst>
                </p:cNvPr>
                <p:cNvSpPr txBox="1"/>
                <p:nvPr/>
              </p:nvSpPr>
              <p:spPr>
                <a:xfrm>
                  <a:off x="9733464" y="1358864"/>
                  <a:ext cx="1010847" cy="6617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sk-SK" sz="1300" b="1">
                      <a:latin typeface="Arial"/>
                      <a:cs typeface="Arial"/>
                    </a:rPr>
                    <a:t>Švajčiarsko</a:t>
                  </a:r>
                  <a:endParaRPr lang="en-US" sz="1400"/>
                </a:p>
                <a:p>
                  <a:r>
                    <a:rPr lang="en-US" sz="3000">
                      <a:solidFill>
                        <a:srgbClr val="4F4296"/>
                      </a:solidFill>
                      <a:latin typeface="Arial"/>
                      <a:cs typeface="Arial"/>
                    </a:rPr>
                    <a:t>32%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4D985F2-3B4E-FBF5-3F41-2F3A22270931}"/>
                  </a:ext>
                </a:extLst>
              </p:cNvPr>
              <p:cNvGrpSpPr/>
              <p:nvPr/>
            </p:nvGrpSpPr>
            <p:grpSpPr>
              <a:xfrm>
                <a:off x="8989056" y="618622"/>
                <a:ext cx="1759608" cy="661720"/>
                <a:chOff x="8989056" y="554461"/>
                <a:chExt cx="1759608" cy="661720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356B755-8458-FF17-BA23-B26C8C55EDEE}"/>
                    </a:ext>
                  </a:extLst>
                </p:cNvPr>
                <p:cNvSpPr txBox="1"/>
                <p:nvPr/>
              </p:nvSpPr>
              <p:spPr>
                <a:xfrm>
                  <a:off x="9733464" y="554461"/>
                  <a:ext cx="1015200" cy="6617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sk-SK" sz="1300" b="1">
                      <a:latin typeface="Arial"/>
                      <a:cs typeface="Arial"/>
                    </a:rPr>
                    <a:t>Južná Afrika</a:t>
                  </a:r>
                  <a:endParaRPr lang="en-US" sz="1300" b="1">
                    <a:latin typeface="Arial"/>
                    <a:cs typeface="Arial"/>
                  </a:endParaRPr>
                </a:p>
                <a:p>
                  <a:r>
                    <a:rPr lang="en-US" sz="3000">
                      <a:solidFill>
                        <a:srgbClr val="4F4296"/>
                      </a:solidFill>
                      <a:latin typeface="Arial"/>
                      <a:cs typeface="Arial"/>
                    </a:rPr>
                    <a:t>32%</a:t>
                  </a:r>
                </a:p>
              </p:txBody>
            </p:sp>
            <p:pic>
              <p:nvPicPr>
                <p:cNvPr id="31" name="Graphic 30">
                  <a:extLst>
                    <a:ext uri="{FF2B5EF4-FFF2-40B4-BE49-F238E27FC236}">
                      <a16:creationId xmlns:a16="http://schemas.microsoft.com/office/drawing/2014/main" id="{130875F2-7039-C9F4-7E33-07AC9E7C65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rcRect/>
                <a:stretch/>
              </p:blipFill>
              <p:spPr>
                <a:xfrm>
                  <a:off x="8989056" y="571090"/>
                  <a:ext cx="628463" cy="628463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D2BB360-EDDB-6923-7982-C99B12A076DD}"/>
                  </a:ext>
                </a:extLst>
              </p:cNvPr>
              <p:cNvGrpSpPr/>
              <p:nvPr/>
            </p:nvGrpSpPr>
            <p:grpSpPr>
              <a:xfrm>
                <a:off x="8989056" y="3070270"/>
                <a:ext cx="2060055" cy="661720"/>
                <a:chOff x="8989056" y="2903032"/>
                <a:chExt cx="2060055" cy="661720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0836040-6A75-C27B-2959-2562FCD259E5}"/>
                    </a:ext>
                  </a:extLst>
                </p:cNvPr>
                <p:cNvSpPr txBox="1"/>
                <p:nvPr/>
              </p:nvSpPr>
              <p:spPr>
                <a:xfrm>
                  <a:off x="9733464" y="2903032"/>
                  <a:ext cx="1315647" cy="6617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sk-SK" sz="1300" b="1">
                      <a:latin typeface="Arial"/>
                      <a:cs typeface="Arial"/>
                    </a:rPr>
                    <a:t>Holandsko</a:t>
                  </a:r>
                  <a:endParaRPr lang="en-US" sz="1300" b="1">
                    <a:latin typeface="Arial"/>
                    <a:cs typeface="Arial"/>
                  </a:endParaRPr>
                </a:p>
                <a:p>
                  <a:r>
                    <a:rPr lang="en-US" sz="3000">
                      <a:solidFill>
                        <a:srgbClr val="4F4296"/>
                      </a:solidFill>
                      <a:latin typeface="Arial"/>
                      <a:cs typeface="Arial"/>
                    </a:rPr>
                    <a:t>30%</a:t>
                  </a:r>
                  <a:endParaRPr lang="en-US" sz="3000" b="1">
                    <a:solidFill>
                      <a:srgbClr val="4F4296"/>
                    </a:solidFill>
                    <a:latin typeface="Arial"/>
                    <a:cs typeface="Arial"/>
                  </a:endParaRPr>
                </a:p>
              </p:txBody>
            </p:sp>
            <p:pic>
              <p:nvPicPr>
                <p:cNvPr id="34" name="Graphic 33">
                  <a:extLst>
                    <a:ext uri="{FF2B5EF4-FFF2-40B4-BE49-F238E27FC236}">
                      <a16:creationId xmlns:a16="http://schemas.microsoft.com/office/drawing/2014/main" id="{06230E09-6E6B-DEC1-4275-B746A6296D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rcRect/>
                <a:stretch/>
              </p:blipFill>
              <p:spPr>
                <a:xfrm>
                  <a:off x="8989056" y="2919661"/>
                  <a:ext cx="628463" cy="628463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933424C-A32E-FFB0-4414-465017985512}"/>
                  </a:ext>
                </a:extLst>
              </p:cNvPr>
              <p:cNvGrpSpPr/>
              <p:nvPr/>
            </p:nvGrpSpPr>
            <p:grpSpPr>
              <a:xfrm>
                <a:off x="8989056" y="2253054"/>
                <a:ext cx="2060055" cy="661720"/>
                <a:chOff x="8989056" y="2128881"/>
                <a:chExt cx="2060055" cy="661720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43EA6AD-9B71-333A-5147-2E2436294D97}"/>
                    </a:ext>
                  </a:extLst>
                </p:cNvPr>
                <p:cNvSpPr txBox="1"/>
                <p:nvPr/>
              </p:nvSpPr>
              <p:spPr>
                <a:xfrm>
                  <a:off x="9733464" y="2128881"/>
                  <a:ext cx="1315647" cy="6617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sk-SK" sz="1300" b="1">
                      <a:latin typeface="Arial"/>
                      <a:cs typeface="Arial"/>
                    </a:rPr>
                    <a:t>Írsko</a:t>
                  </a:r>
                  <a:endParaRPr lang="en-US" sz="1300" b="1">
                    <a:latin typeface="Arial"/>
                    <a:cs typeface="Arial"/>
                  </a:endParaRPr>
                </a:p>
                <a:p>
                  <a:r>
                    <a:rPr lang="en-US" sz="3000">
                      <a:solidFill>
                        <a:srgbClr val="4F4296"/>
                      </a:solidFill>
                      <a:latin typeface="Arial"/>
                      <a:cs typeface="Arial"/>
                    </a:rPr>
                    <a:t>30%</a:t>
                  </a:r>
                  <a:endParaRPr lang="en-US" sz="3000" b="1">
                    <a:solidFill>
                      <a:srgbClr val="4F4296"/>
                    </a:solidFill>
                    <a:latin typeface="Arial"/>
                    <a:cs typeface="Arial"/>
                  </a:endParaRPr>
                </a:p>
              </p:txBody>
            </p:sp>
            <p:pic>
              <p:nvPicPr>
                <p:cNvPr id="37" name="Graphic 36">
                  <a:extLst>
                    <a:ext uri="{FF2B5EF4-FFF2-40B4-BE49-F238E27FC236}">
                      <a16:creationId xmlns:a16="http://schemas.microsoft.com/office/drawing/2014/main" id="{3FE2E2E1-EF3E-277E-54FE-6381DC26FC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rcRect/>
                <a:stretch/>
              </p:blipFill>
              <p:spPr>
                <a:xfrm>
                  <a:off x="8989056" y="2145510"/>
                  <a:ext cx="628463" cy="628463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22721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0896-5118-B1F7-FF3D-59EEC758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61" y="2789582"/>
            <a:ext cx="3931652" cy="1648949"/>
          </a:xfrm>
        </p:spPr>
        <p:txBody>
          <a:bodyPr/>
          <a:lstStyle/>
          <a:p>
            <a:r>
              <a:rPr lang="sk-SK"/>
              <a:t>Získavanie, rozvoj a udržanie mladých talentov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F964C84-C406-DD80-D4C2-21D28374E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891" y="1823217"/>
            <a:ext cx="730635" cy="7306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06EF42-0A79-280E-0BA1-73681A82215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4" name="Triangle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26EF8EB-B733-3252-9DDF-B90C260804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iangle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AB988F9-0DBE-742E-85D0-63E6586DAE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>
              <a:hlinkClick r:id="rId6" action="ppaction://hlinksldjump"/>
              <a:extLst>
                <a:ext uri="{FF2B5EF4-FFF2-40B4-BE49-F238E27FC236}">
                  <a16:creationId xmlns:a16="http://schemas.microsoft.com/office/drawing/2014/main" id="{7786A56C-DF4B-FE4C-B1BC-F8951D41FA3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9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CEEC2B35-3B85-4796-DB29-B7FA6144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382" y="2421329"/>
            <a:ext cx="4013053" cy="263731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sk-SK" sz="1600" b="1" dirty="0"/>
              <a:t>Digitalizácia náborového procesu</a:t>
            </a:r>
          </a:p>
          <a:p>
            <a:pPr marL="228600" indent="-228600">
              <a:buAutoNum type="arabicPeriod"/>
            </a:pPr>
            <a:r>
              <a:rPr lang="sk-SK" sz="1600" b="1" dirty="0"/>
              <a:t>Zameranie sa na pracovné hodnoty a firemnú kultúru</a:t>
            </a:r>
          </a:p>
          <a:p>
            <a:pPr marL="228600" indent="-228600">
              <a:buAutoNum type="arabicPeriod"/>
            </a:pPr>
            <a:r>
              <a:rPr lang="sk-SK" sz="1600" b="1" dirty="0"/>
              <a:t>Flexibilita práce</a:t>
            </a:r>
          </a:p>
          <a:p>
            <a:pPr marL="228600" indent="-228600">
              <a:buAutoNum type="arabicPeriod"/>
            </a:pPr>
            <a:r>
              <a:rPr lang="sk-SK" sz="1600" b="1" dirty="0"/>
              <a:t>Investícia do profesionálneho rozvoja</a:t>
            </a:r>
          </a:p>
          <a:p>
            <a:pPr marL="228600" indent="-228600">
              <a:buAutoNum type="arabicPeriod"/>
            </a:pPr>
            <a:r>
              <a:rPr lang="sk-SK" sz="1600" b="1" dirty="0"/>
              <a:t>Dôraz na diverzitu a inklúziu</a:t>
            </a:r>
          </a:p>
          <a:p>
            <a:pPr marL="228600" indent="-228600">
              <a:buAutoNum type="arabicPeriod"/>
            </a:pPr>
            <a:r>
              <a:rPr lang="sk-SK" sz="1600" b="1" dirty="0"/>
              <a:t>Práca na projektoch a zmluvné profesie</a:t>
            </a:r>
          </a:p>
          <a:p>
            <a:pPr marL="228600" indent="-228600">
              <a:buAutoNum type="arabicPeriod"/>
            </a:pPr>
            <a:r>
              <a:rPr lang="sk-SK" sz="1600" b="1" dirty="0"/>
              <a:t>Employer branding a sociálne siete</a:t>
            </a:r>
          </a:p>
          <a:p>
            <a:pPr marL="228600" indent="-228600">
              <a:buAutoNum type="arabicPeriod"/>
            </a:pPr>
            <a:endParaRPr lang="en-US" sz="1600" b="1" dirty="0"/>
          </a:p>
        </p:txBody>
      </p:sp>
      <p:sp>
        <p:nvSpPr>
          <p:cNvPr id="21" name="Title 7">
            <a:extLst>
              <a:ext uri="{FF2B5EF4-FFF2-40B4-BE49-F238E27FC236}">
                <a16:creationId xmlns:a16="http://schemas.microsoft.com/office/drawing/2014/main" id="{47C24EA1-95E7-C75E-7514-0D4EE385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02" y="731678"/>
            <a:ext cx="5671111" cy="956621"/>
          </a:xfrm>
        </p:spPr>
        <p:txBody>
          <a:bodyPr/>
          <a:lstStyle/>
          <a:p>
            <a:r>
              <a:rPr lang="sk-SK" b="1"/>
              <a:t>Trendy v nábore absolventov a mladých profesionálov</a:t>
            </a:r>
            <a:endParaRPr lang="en-US" b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C4E6D6-BFAA-B005-75BC-EEA03ADA291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16" name="Triangle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C96F5D7-A4AA-9817-61EA-CA0A3F475EE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AC9ADFD-564E-7A0A-B155-85CADB4871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hlinkClick r:id="rId3" action="ppaction://hlinksldjump"/>
              <a:extLst>
                <a:ext uri="{FF2B5EF4-FFF2-40B4-BE49-F238E27FC236}">
                  <a16:creationId xmlns:a16="http://schemas.microsoft.com/office/drawing/2014/main" id="{5E23B364-F954-ACAC-E0F2-98C37022E1B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72DAF7A8-3E2D-84D3-3F17-80A761CC016B}"/>
              </a:ext>
            </a:extLst>
          </p:cNvPr>
          <p:cNvSpPr txBox="1"/>
          <p:nvPr/>
        </p:nvSpPr>
        <p:spPr>
          <a:xfrm>
            <a:off x="947402" y="1828620"/>
            <a:ext cx="85864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500"/>
              <a:t>Hlavné trendy, ktoré ovplyvňujú spôsob, akým sa mladí ľudia začleňujú do pracovného prostredia: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0F9CFA5F-27FC-05F1-E4BB-44ABEB86DA7C}"/>
              </a:ext>
            </a:extLst>
          </p:cNvPr>
          <p:cNvSpPr txBox="1"/>
          <p:nvPr/>
        </p:nvSpPr>
        <p:spPr>
          <a:xfrm>
            <a:off x="7511143" y="3313150"/>
            <a:ext cx="3536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Podľa prieskumu spoločnosti </a:t>
            </a:r>
            <a:r>
              <a:rPr lang="sk-SK" sz="1200" dirty="0" err="1"/>
              <a:t>PwC</a:t>
            </a:r>
            <a:r>
              <a:rPr lang="sk-SK" sz="1200" dirty="0"/>
              <a:t> z roku 2023, </a:t>
            </a:r>
            <a:r>
              <a:rPr lang="sk-SK" sz="1400" b="1" dirty="0"/>
              <a:t>65 % mladých profesionálov preferuje hybridný pracovný model.</a:t>
            </a:r>
          </a:p>
        </p:txBody>
      </p:sp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id="{AC2543FC-F9DA-728A-E2E4-837E18A0487B}"/>
              </a:ext>
            </a:extLst>
          </p:cNvPr>
          <p:cNvCxnSpPr>
            <a:cxnSpLocks/>
          </p:cNvCxnSpPr>
          <p:nvPr/>
        </p:nvCxnSpPr>
        <p:spPr>
          <a:xfrm>
            <a:off x="3312221" y="3667093"/>
            <a:ext cx="3839473" cy="25262"/>
          </a:xfrm>
          <a:prstGeom prst="line">
            <a:avLst/>
          </a:prstGeom>
          <a:ln w="25400" cap="rnd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lokTextu 32">
            <a:extLst>
              <a:ext uri="{FF2B5EF4-FFF2-40B4-BE49-F238E27FC236}">
                <a16:creationId xmlns:a16="http://schemas.microsoft.com/office/drawing/2014/main" id="{415FBE2E-6D57-F8DB-4306-5EC275815B8E}"/>
              </a:ext>
            </a:extLst>
          </p:cNvPr>
          <p:cNvSpPr txBox="1"/>
          <p:nvPr/>
        </p:nvSpPr>
        <p:spPr>
          <a:xfrm>
            <a:off x="8280253" y="4612371"/>
            <a:ext cx="3158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Podľa prieskumu spoločnosti </a:t>
            </a:r>
            <a:r>
              <a:rPr lang="sk-SK" sz="1200" dirty="0" err="1"/>
              <a:t>Upwork</a:t>
            </a:r>
            <a:r>
              <a:rPr lang="sk-SK" sz="1200" dirty="0"/>
              <a:t> z roku 2023, </a:t>
            </a:r>
            <a:r>
              <a:rPr lang="sk-SK" sz="1400" b="1" dirty="0"/>
              <a:t>až 47 % mladých profesionálov </a:t>
            </a:r>
            <a:r>
              <a:rPr lang="sk-SK" sz="1200" dirty="0"/>
              <a:t>pracuje na voľnej nohe alebo v projektových pozíciách</a:t>
            </a:r>
          </a:p>
        </p:txBody>
      </p:sp>
      <p:cxnSp>
        <p:nvCxnSpPr>
          <p:cNvPr id="36" name="Straight Connector 21">
            <a:extLst>
              <a:ext uri="{FF2B5EF4-FFF2-40B4-BE49-F238E27FC236}">
                <a16:creationId xmlns:a16="http://schemas.microsoft.com/office/drawing/2014/main" id="{C375930A-2B72-A634-FE22-D7C889537925}"/>
              </a:ext>
            </a:extLst>
          </p:cNvPr>
          <p:cNvCxnSpPr>
            <a:cxnSpLocks/>
          </p:cNvCxnSpPr>
          <p:nvPr/>
        </p:nvCxnSpPr>
        <p:spPr>
          <a:xfrm>
            <a:off x="4668902" y="4972812"/>
            <a:ext cx="3451841" cy="21166"/>
          </a:xfrm>
          <a:prstGeom prst="line">
            <a:avLst/>
          </a:prstGeom>
          <a:ln w="25400" cap="rnd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25D400F1-EAF0-71E5-9370-0689F5738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5996" y="256131"/>
            <a:ext cx="2864336" cy="28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9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D083D-60F3-D68A-C989-E69FAEF7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Moderné prístupy k onboardingu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71263A-6657-FB5C-AED5-FDF8778C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564686"/>
            <a:ext cx="10153650" cy="710428"/>
          </a:xfrm>
        </p:spPr>
        <p:txBody>
          <a:bodyPr/>
          <a:lstStyle/>
          <a:p>
            <a:r>
              <a:rPr lang="sk-SK" sz="1800" b="1" dirty="0">
                <a:latin typeface="Arial"/>
                <a:cs typeface="Arial"/>
              </a:rPr>
              <a:t>Do roku 2030 bude generácia Z tvoriť až 58 % pracovnej sily. </a:t>
            </a:r>
          </a:p>
          <a:p>
            <a:r>
              <a:rPr lang="sk-SK" dirty="0">
                <a:latin typeface="Arial"/>
                <a:cs typeface="Arial"/>
              </a:rPr>
              <a:t>Aj preto je modernizácia onboardingu podstatnou zložkou pri nábore mladých profesionálov.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F9A1DE9-0BFA-7101-0C94-AC305C6501CF}"/>
              </a:ext>
            </a:extLst>
          </p:cNvPr>
          <p:cNvSpPr txBox="1"/>
          <p:nvPr/>
        </p:nvSpPr>
        <p:spPr>
          <a:xfrm>
            <a:off x="8610700" y="2405781"/>
            <a:ext cx="27432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200" dirty="0"/>
              <a:t>Podľa štúdie spoločnosti LinkedIn z roku 2023, </a:t>
            </a:r>
            <a:r>
              <a:rPr lang="sk-SK" sz="1400" b="1" dirty="0"/>
              <a:t>viac ako 80 % </a:t>
            </a:r>
            <a:r>
              <a:rPr lang="sk-SK" sz="1200" dirty="0"/>
              <a:t>spoločností používa pri nábore aspoň jednu formu automatizácie.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FE57E676-C770-44B8-0D9A-1E4A4BE08766}"/>
              </a:ext>
            </a:extLst>
          </p:cNvPr>
          <p:cNvSpPr txBox="1">
            <a:spLocks/>
          </p:cNvSpPr>
          <p:nvPr/>
        </p:nvSpPr>
        <p:spPr>
          <a:xfrm>
            <a:off x="1144380" y="2643042"/>
            <a:ext cx="6725989" cy="2637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sk-SK" sz="1600" b="1" dirty="0"/>
              <a:t>Digitalizácia a automatizácia</a:t>
            </a:r>
          </a:p>
          <a:p>
            <a:r>
              <a:rPr lang="sk-SK" sz="1600" dirty="0"/>
              <a:t>- Používanie softvérových riešení, platforiem s tréningami, školeniami a všetkou dokumentáciou pre zamestnancov na jednom mieste</a:t>
            </a:r>
          </a:p>
          <a:p>
            <a:r>
              <a:rPr lang="sk-SK" sz="1600" dirty="0"/>
              <a:t>- Virtuálny onboarding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sz="1600" b="1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FE64A48C-5B59-FBF6-1F62-A319C187C158}"/>
              </a:ext>
            </a:extLst>
          </p:cNvPr>
          <p:cNvSpPr txBox="1">
            <a:spLocks/>
          </p:cNvSpPr>
          <p:nvPr/>
        </p:nvSpPr>
        <p:spPr>
          <a:xfrm>
            <a:off x="1144380" y="4343378"/>
            <a:ext cx="6725989" cy="1128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b="1" dirty="0"/>
              <a:t>2. Personalizácia onboardingu</a:t>
            </a:r>
          </a:p>
          <a:p>
            <a:r>
              <a:rPr lang="sk-SK" sz="1600" dirty="0"/>
              <a:t>- Individuálne onboardingové plány, ktoré zohľadňujú špecifické úlohy, osobné ciele a kariérne ambície zamestnanca.</a:t>
            </a:r>
            <a:endParaRPr lang="en-US" sz="1600" b="1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BA7C1D1-15E9-50C0-2341-B60850DF3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98338">
            <a:off x="8775428" y="3700650"/>
            <a:ext cx="2413745" cy="24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7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5351F-77ED-7E45-B269-9D611803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Očakávania generácie Z a ich dopad na pracovné prostredie</a:t>
            </a:r>
            <a:endParaRPr lang="sk-SK" b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06F211-B5E0-CBF2-A1FA-45B81B0E0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2080532"/>
            <a:ext cx="10153650" cy="2696935"/>
          </a:xfrm>
        </p:spPr>
        <p:txBody>
          <a:bodyPr/>
          <a:lstStyle/>
          <a:p>
            <a:r>
              <a:rPr lang="sk-SK" dirty="0"/>
              <a:t>Nábor mladých talentov, najmä generácií Y (</a:t>
            </a:r>
            <a:r>
              <a:rPr lang="sk-SK" dirty="0" err="1"/>
              <a:t>mileniálov</a:t>
            </a:r>
            <a:r>
              <a:rPr lang="sk-SK" dirty="0"/>
              <a:t>) a Z, si vyžaduje nové prístupy, ktoré zohľadňujú ich špecifické hodnoty a očakávania. Čo chcú mladí ľudia?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4445DBDD-32B1-42AF-43A7-1D40985EB857}"/>
              </a:ext>
            </a:extLst>
          </p:cNvPr>
          <p:cNvSpPr txBox="1">
            <a:spLocks/>
          </p:cNvSpPr>
          <p:nvPr/>
        </p:nvSpPr>
        <p:spPr>
          <a:xfrm>
            <a:off x="1019175" y="2965615"/>
            <a:ext cx="3868511" cy="604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b="1" dirty="0"/>
              <a:t>1. Mladí ľudia kladú veľký dôraz na hodnoty a kultúru firmy </a:t>
            </a:r>
            <a:r>
              <a:rPr lang="sk-SK" sz="1600" dirty="0"/>
              <a:t>– chcú pracovať pre firmy, ktoré sú transparentné a spoločensky zodpovedné.</a:t>
            </a:r>
            <a:endParaRPr lang="sk-SK" sz="1600" b="1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AEB66B4D-15F4-E1EE-4136-57C90BE107F4}"/>
              </a:ext>
            </a:extLst>
          </p:cNvPr>
          <p:cNvSpPr txBox="1">
            <a:spLocks/>
          </p:cNvSpPr>
          <p:nvPr/>
        </p:nvSpPr>
        <p:spPr>
          <a:xfrm>
            <a:off x="1019175" y="4631129"/>
            <a:ext cx="3868511" cy="604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b="1" dirty="0"/>
              <a:t>2. </a:t>
            </a:r>
            <a:r>
              <a:rPr lang="pt-BR" sz="1600" b="1" dirty="0"/>
              <a:t>Generácia Z a mileniáli oceňujú flexibilitu v pracovnom živote</a:t>
            </a:r>
            <a:r>
              <a:rPr lang="sk-SK" sz="1600" b="1" dirty="0"/>
              <a:t>, </a:t>
            </a:r>
            <a:r>
              <a:rPr lang="sk-SK" sz="1600" dirty="0"/>
              <a:t>či už ide o flexibilné pracovné hodiny alebo možnosť pracovať na diaľku.</a:t>
            </a:r>
            <a:endParaRPr lang="sk-SK" sz="1600" b="1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684AA387-1BE3-C435-2C2A-F8DF3BF75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6" y="326806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F92E94C8-4CDE-550E-4B64-5BADEE45F38E}"/>
              </a:ext>
            </a:extLst>
          </p:cNvPr>
          <p:cNvSpPr txBox="1">
            <a:spLocks/>
          </p:cNvSpPr>
          <p:nvPr/>
        </p:nvSpPr>
        <p:spPr>
          <a:xfrm>
            <a:off x="7369628" y="3804803"/>
            <a:ext cx="3868511" cy="604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b="1" dirty="0"/>
              <a:t>3. Firmy, ktoré využívajú technológie na zlepšenie pracovných procesov, sú pre mladých ľudí atraktívnejšie.</a:t>
            </a:r>
          </a:p>
        </p:txBody>
      </p:sp>
    </p:spTree>
    <p:extLst>
      <p:ext uri="{BB962C8B-B14F-4D97-AF65-F5344CB8AC3E}">
        <p14:creationId xmlns:p14="http://schemas.microsoft.com/office/powerpoint/2010/main" val="79616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57096-32BC-F7E2-C2F8-58076D89FB19}"/>
              </a:ext>
            </a:extLst>
          </p:cNvPr>
          <p:cNvSpPr/>
          <p:nvPr/>
        </p:nvSpPr>
        <p:spPr>
          <a:xfrm>
            <a:off x="6096000" y="-3077"/>
            <a:ext cx="6096000" cy="6407054"/>
          </a:xfrm>
          <a:prstGeom prst="rect">
            <a:avLst/>
          </a:prstGeom>
          <a:solidFill>
            <a:srgbClr val="70BF5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2E1F60-53A8-3C1A-8FEF-3E6436460942}"/>
              </a:ext>
            </a:extLst>
          </p:cNvPr>
          <p:cNvGrpSpPr/>
          <p:nvPr/>
        </p:nvGrpSpPr>
        <p:grpSpPr>
          <a:xfrm>
            <a:off x="882883" y="3577508"/>
            <a:ext cx="2651261" cy="2049061"/>
            <a:chOff x="782258" y="2343812"/>
            <a:chExt cx="2509965" cy="1921871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7F9812B6-294C-99BC-5948-1E4A673AACA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06474887"/>
                </p:ext>
              </p:extLst>
            </p:nvPr>
          </p:nvGraphicFramePr>
          <p:xfrm>
            <a:off x="1286637" y="2343812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268BD7-0BE8-8938-86FB-BACC2E57E7E5}"/>
                </a:ext>
              </a:extLst>
            </p:cNvPr>
            <p:cNvSpPr txBox="1"/>
            <p:nvPr/>
          </p:nvSpPr>
          <p:spPr>
            <a:xfrm>
              <a:off x="782258" y="3515136"/>
              <a:ext cx="2509965" cy="75054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k-SK" sz="1300">
                  <a:ea typeface="+mn-lt"/>
                  <a:cs typeface="+mn-lt"/>
                </a:rPr>
                <a:t>Odvetvie, v ktorom zamestnávatelia najviac dôverujú zručnostiam a skúsenostiam svojich pracovníkov sú </a:t>
              </a:r>
              <a:r>
                <a:rPr lang="sk-SK" sz="1300" b="1">
                  <a:ea typeface="+mn-lt"/>
                  <a:cs typeface="+mn-lt"/>
                </a:rPr>
                <a:t>KOMUNIKAČNÉ SLUŽBY</a:t>
              </a:r>
              <a:endParaRPr lang="en-US" b="1">
                <a:cs typeface="Arial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7B9BF47-0FD7-1C83-0E5A-AF693A76FC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99731" y="3724835"/>
            <a:ext cx="4644582" cy="29572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E2F15B7-74B6-CAFF-94D4-4F5C38EF7D5F}"/>
              </a:ext>
            </a:extLst>
          </p:cNvPr>
          <p:cNvGrpSpPr/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3" name="Triangle 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4D78931-775E-EE6A-073F-548D2D28627A}"/>
                </a:ext>
              </a:extLst>
            </p:cNvPr>
            <p:cNvSpPr/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251BD18-C954-BA18-E90D-BF88EEEBFF23}"/>
                </a:ext>
              </a:extLst>
            </p:cNvPr>
            <p:cNvSpPr/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hlinkClick r:id="rId5" action="ppaction://hlinksldjump"/>
              <a:extLst>
                <a:ext uri="{FF2B5EF4-FFF2-40B4-BE49-F238E27FC236}">
                  <a16:creationId xmlns:a16="http://schemas.microsoft.com/office/drawing/2014/main" id="{805E47C0-7F46-257F-5FF0-73D4B5D44408}"/>
                </a:ext>
              </a:extLst>
            </p:cNvPr>
            <p:cNvPicPr/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pic>
        <p:nvPicPr>
          <p:cNvPr id="16" name="Graphic 44">
            <a:extLst>
              <a:ext uri="{FF2B5EF4-FFF2-40B4-BE49-F238E27FC236}">
                <a16:creationId xmlns:a16="http://schemas.microsoft.com/office/drawing/2014/main" id="{836BD214-68F6-AF53-39DF-828FF3189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513231" y="3280492"/>
            <a:ext cx="1398523" cy="139852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956CDB0-54CE-13E4-CB39-E170CC0E7F5F}"/>
              </a:ext>
            </a:extLst>
          </p:cNvPr>
          <p:cNvSpPr txBox="1">
            <a:spLocks/>
          </p:cNvSpPr>
          <p:nvPr/>
        </p:nvSpPr>
        <p:spPr>
          <a:xfrm>
            <a:off x="6619677" y="639080"/>
            <a:ext cx="5341484" cy="3726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000" b="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tx1"/>
                </a:solidFill>
              </a:rPr>
              <a:t>0 Vôbec                                                           0%</a:t>
            </a:r>
          </a:p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tx1"/>
                </a:solidFill>
              </a:rPr>
              <a:t>1                                                                       0%</a:t>
            </a:r>
            <a:br>
              <a:rPr lang="sk-SK" sz="1800" b="1" dirty="0">
                <a:solidFill>
                  <a:schemeClr val="tx1"/>
                </a:solidFill>
              </a:rPr>
            </a:br>
            <a:r>
              <a:rPr lang="sk-SK" sz="1800" b="1" dirty="0">
                <a:solidFill>
                  <a:schemeClr val="tx1"/>
                </a:solidFill>
              </a:rPr>
              <a:t>2                                                                       1%</a:t>
            </a:r>
            <a:br>
              <a:rPr lang="sk-SK" sz="1800" b="1" dirty="0">
                <a:solidFill>
                  <a:schemeClr val="tx1"/>
                </a:solidFill>
              </a:rPr>
            </a:br>
            <a:r>
              <a:rPr lang="sk-SK" sz="1800" b="1" dirty="0">
                <a:solidFill>
                  <a:schemeClr val="tx1"/>
                </a:solidFill>
              </a:rPr>
              <a:t>3                                                                       5%</a:t>
            </a:r>
            <a:br>
              <a:rPr lang="sk-SK" sz="1800" b="1" dirty="0">
                <a:solidFill>
                  <a:schemeClr val="tx1"/>
                </a:solidFill>
              </a:rPr>
            </a:br>
            <a:r>
              <a:rPr lang="sk-SK" sz="1800" b="1" dirty="0">
                <a:solidFill>
                  <a:schemeClr val="tx1"/>
                </a:solidFill>
              </a:rPr>
              <a:t>4                                                                       10%</a:t>
            </a:r>
            <a:br>
              <a:rPr lang="sk-SK" sz="1800" b="1" dirty="0">
                <a:solidFill>
                  <a:schemeClr val="tx1"/>
                </a:solidFill>
              </a:rPr>
            </a:br>
            <a:r>
              <a:rPr lang="sk-SK" sz="1800" b="1" dirty="0">
                <a:solidFill>
                  <a:schemeClr val="tx1"/>
                </a:solidFill>
              </a:rPr>
              <a:t>5 Do istej miery sebaistý                                4%</a:t>
            </a:r>
            <a:br>
              <a:rPr lang="sk-SK" sz="1800" b="1" dirty="0">
                <a:solidFill>
                  <a:schemeClr val="tx1"/>
                </a:solidFill>
              </a:rPr>
            </a:br>
            <a:r>
              <a:rPr lang="sk-SK" sz="1800" b="1" dirty="0">
                <a:solidFill>
                  <a:schemeClr val="tx1"/>
                </a:solidFill>
              </a:rPr>
              <a:t>6                                                                       20%</a:t>
            </a:r>
          </a:p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tx1"/>
                </a:solidFill>
              </a:rPr>
              <a:t>7                                                                       26%</a:t>
            </a:r>
          </a:p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tx1"/>
                </a:solidFill>
              </a:rPr>
              <a:t>8                                                                       18%</a:t>
            </a:r>
          </a:p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tx1"/>
                </a:solidFill>
              </a:rPr>
              <a:t>9                                                                        9%</a:t>
            </a:r>
          </a:p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tx1"/>
                </a:solidFill>
              </a:rPr>
              <a:t>10 Veľmi sebaistý                                            5%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0757023-0A18-28AB-B163-259174A2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942796"/>
            <a:ext cx="4499882" cy="4561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k-SK" sz="2400" b="1"/>
              <a:t>Ako veľmi ste presvedčení, že pracovníci vo veku 18-27 rokov vo vašej organizácii majú potrebné zručnosti a skúsenosti na svoju prácu?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3398786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CB9DE-E214-CDD1-BECE-260FDB28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Pýtali sme sa..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849A73-B76E-AD80-00F7-5667A4679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564686"/>
            <a:ext cx="10153650" cy="623343"/>
          </a:xfrm>
        </p:spPr>
        <p:txBody>
          <a:bodyPr/>
          <a:lstStyle/>
          <a:p>
            <a:r>
              <a:rPr lang="sk-SK" dirty="0"/>
              <a:t>Myslíte si, že vaši zamestnanci vo veku 18-27 rokov majú k dispozícii správne technológie a nástroje, aby mohli svoju prácu vykonávať čo najlepšie?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A6FE34-5B0C-E4AF-CD4C-F360F0A7EF76}"/>
              </a:ext>
            </a:extLst>
          </p:cNvPr>
          <p:cNvSpPr txBox="1">
            <a:spLocks/>
          </p:cNvSpPr>
          <p:nvPr/>
        </p:nvSpPr>
        <p:spPr>
          <a:xfrm>
            <a:off x="1748858" y="2544080"/>
            <a:ext cx="5341484" cy="3726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000" b="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tx1"/>
                </a:solidFill>
              </a:rPr>
              <a:t>0 </a:t>
            </a:r>
            <a:r>
              <a:rPr lang="sk-SK" sz="1800" b="1" dirty="0">
                <a:solidFill>
                  <a:schemeClr val="accent3"/>
                </a:solidFill>
              </a:rPr>
              <a:t>Vôbec</a:t>
            </a:r>
            <a:r>
              <a:rPr lang="sk-SK" sz="1800" b="1" dirty="0">
                <a:solidFill>
                  <a:schemeClr val="tx1"/>
                </a:solidFill>
              </a:rPr>
              <a:t>                                                           0%</a:t>
            </a:r>
          </a:p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tx1"/>
                </a:solidFill>
              </a:rPr>
              <a:t>1                                                                       0%</a:t>
            </a:r>
            <a:br>
              <a:rPr lang="sk-SK" sz="1800" b="1" dirty="0">
                <a:solidFill>
                  <a:schemeClr val="tx1"/>
                </a:solidFill>
              </a:rPr>
            </a:br>
            <a:r>
              <a:rPr lang="sk-SK" sz="1800" b="1" dirty="0">
                <a:solidFill>
                  <a:schemeClr val="tx1"/>
                </a:solidFill>
              </a:rPr>
              <a:t>2                                                                       1%</a:t>
            </a:r>
            <a:br>
              <a:rPr lang="sk-SK" sz="1800" b="1" dirty="0">
                <a:solidFill>
                  <a:schemeClr val="tx1"/>
                </a:solidFill>
              </a:rPr>
            </a:br>
            <a:r>
              <a:rPr lang="sk-SK" sz="1800" b="1" dirty="0">
                <a:solidFill>
                  <a:schemeClr val="tx1"/>
                </a:solidFill>
              </a:rPr>
              <a:t>3                                                                       6%</a:t>
            </a:r>
            <a:br>
              <a:rPr lang="sk-SK" sz="1800" b="1" dirty="0">
                <a:solidFill>
                  <a:schemeClr val="tx1"/>
                </a:solidFill>
              </a:rPr>
            </a:br>
            <a:r>
              <a:rPr lang="sk-SK" sz="1800" b="1" dirty="0">
                <a:solidFill>
                  <a:schemeClr val="tx1"/>
                </a:solidFill>
              </a:rPr>
              <a:t>4                                                                       10%</a:t>
            </a:r>
            <a:br>
              <a:rPr lang="sk-SK" sz="1800" b="1" dirty="0">
                <a:solidFill>
                  <a:schemeClr val="tx1"/>
                </a:solidFill>
              </a:rPr>
            </a:br>
            <a:r>
              <a:rPr lang="sk-SK" sz="1800" b="1" dirty="0">
                <a:solidFill>
                  <a:schemeClr val="tx1"/>
                </a:solidFill>
              </a:rPr>
              <a:t>5 </a:t>
            </a:r>
            <a:r>
              <a:rPr lang="sk-SK" sz="1800" b="1" dirty="0">
                <a:solidFill>
                  <a:schemeClr val="accent3"/>
                </a:solidFill>
              </a:rPr>
              <a:t>Do istej miery áno                                       </a:t>
            </a:r>
            <a:r>
              <a:rPr lang="sk-SK" sz="1800" b="1" dirty="0">
                <a:solidFill>
                  <a:schemeClr val="tx1"/>
                </a:solidFill>
              </a:rPr>
              <a:t>3%</a:t>
            </a:r>
            <a:br>
              <a:rPr lang="sk-SK" sz="1800" b="1" dirty="0">
                <a:solidFill>
                  <a:schemeClr val="tx1"/>
                </a:solidFill>
              </a:rPr>
            </a:br>
            <a:r>
              <a:rPr lang="sk-SK" sz="1800" b="1" dirty="0">
                <a:solidFill>
                  <a:schemeClr val="tx1"/>
                </a:solidFill>
              </a:rPr>
              <a:t>6                                                                       18%</a:t>
            </a:r>
          </a:p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tx1"/>
                </a:solidFill>
              </a:rPr>
              <a:t>7                                                                       29%</a:t>
            </a:r>
          </a:p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tx1"/>
                </a:solidFill>
              </a:rPr>
              <a:t>8                                                                       21%</a:t>
            </a:r>
          </a:p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tx1"/>
                </a:solidFill>
              </a:rPr>
              <a:t>9                                                                        7%</a:t>
            </a:r>
          </a:p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tx1"/>
                </a:solidFill>
              </a:rPr>
              <a:t>10 </a:t>
            </a:r>
            <a:r>
              <a:rPr lang="sk-SK" sz="1800" b="1" dirty="0">
                <a:solidFill>
                  <a:schemeClr val="accent3"/>
                </a:solidFill>
              </a:rPr>
              <a:t>Áno, bez pochýb                                        </a:t>
            </a:r>
            <a:r>
              <a:rPr lang="sk-SK" sz="1800" b="1" dirty="0">
                <a:solidFill>
                  <a:schemeClr val="tx1"/>
                </a:solidFill>
              </a:rPr>
              <a:t>6%</a:t>
            </a:r>
            <a:endParaRPr lang="en-GB" sz="1800" b="1" dirty="0">
              <a:solidFill>
                <a:schemeClr val="tx1"/>
              </a:solidFill>
            </a:endParaRP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420228D5-A767-49D3-08AE-01B3ECF88BD9}"/>
              </a:ext>
            </a:extLst>
          </p:cNvPr>
          <p:cNvGrpSpPr/>
          <p:nvPr/>
        </p:nvGrpSpPr>
        <p:grpSpPr>
          <a:xfrm>
            <a:off x="7748197" y="2939227"/>
            <a:ext cx="3424628" cy="1467898"/>
            <a:chOff x="1061511" y="4292418"/>
            <a:chExt cx="3424628" cy="1467898"/>
          </a:xfrm>
        </p:grpSpPr>
        <p:pic>
          <p:nvPicPr>
            <p:cNvPr id="6" name="Graphic 25">
              <a:extLst>
                <a:ext uri="{FF2B5EF4-FFF2-40B4-BE49-F238E27FC236}">
                  <a16:creationId xmlns:a16="http://schemas.microsoft.com/office/drawing/2014/main" id="{DB15AFAA-9442-E66F-F080-05B84A1DD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5000"/>
            </a:blip>
            <a:srcRect/>
            <a:stretch/>
          </p:blipFill>
          <p:spPr>
            <a:xfrm>
              <a:off x="2938956" y="4292418"/>
              <a:ext cx="1547183" cy="1467898"/>
            </a:xfrm>
            <a:prstGeom prst="rect">
              <a:avLst/>
            </a:prstGeom>
          </p:spPr>
        </p:pic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D7E19E2F-030A-837B-29F9-78F97EADF274}"/>
                </a:ext>
              </a:extLst>
            </p:cNvPr>
            <p:cNvSpPr txBox="1"/>
            <p:nvPr/>
          </p:nvSpPr>
          <p:spPr>
            <a:xfrm>
              <a:off x="3112472" y="4795534"/>
              <a:ext cx="1200150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k-SK" sz="3000" dirty="0">
                  <a:solidFill>
                    <a:srgbClr val="5C7D70"/>
                  </a:solidFill>
                  <a:latin typeface="Arial"/>
                  <a:cs typeface="Arial"/>
                </a:rPr>
                <a:t>84</a:t>
              </a:r>
              <a:r>
                <a:rPr lang="en-US" sz="3000" dirty="0">
                  <a:solidFill>
                    <a:srgbClr val="5C7D70"/>
                  </a:solidFill>
                  <a:latin typeface="Arial"/>
                  <a:cs typeface="Arial"/>
                </a:rPr>
                <a:t>%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61">
              <a:extLst>
                <a:ext uri="{FF2B5EF4-FFF2-40B4-BE49-F238E27FC236}">
                  <a16:creationId xmlns:a16="http://schemas.microsoft.com/office/drawing/2014/main" id="{1524C91E-55F9-4159-7E16-8AF0AF8F0E55}"/>
                </a:ext>
              </a:extLst>
            </p:cNvPr>
            <p:cNvSpPr txBox="1"/>
            <p:nvPr/>
          </p:nvSpPr>
          <p:spPr>
            <a:xfrm>
              <a:off x="1061511" y="4488419"/>
              <a:ext cx="1897364" cy="11695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900" b="1" dirty="0">
                  <a:solidFill>
                    <a:srgbClr val="5C7D70"/>
                  </a:solidFill>
                  <a:latin typeface="Arial"/>
                  <a:cs typeface="Arial"/>
                </a:rPr>
                <a:t>Najviac istí sú zamestnávatelia v Západnej časti Slovenska</a:t>
              </a:r>
              <a:endParaRPr lang="en-US" sz="1900" b="1" dirty="0">
                <a:solidFill>
                  <a:srgbClr val="5C7D7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92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57554-CDDC-4BC3-332F-FD06FADF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/>
              <a:t>Ako veľmi sa podľa vás vaši zamestnanci vo veku 18-27 rokov denne cítia v práci vystresovaní?</a:t>
            </a:r>
          </a:p>
        </p:txBody>
      </p:sp>
      <p:pic>
        <p:nvPicPr>
          <p:cNvPr id="1028" name="Picture 4" descr="Woman Feeling Stressed Out Illustration - Free Download People Illustrations  | IconScout">
            <a:extLst>
              <a:ext uri="{FF2B5EF4-FFF2-40B4-BE49-F238E27FC236}">
                <a16:creationId xmlns:a16="http://schemas.microsoft.com/office/drawing/2014/main" id="{F49F4854-F2B1-93E0-AD28-F572C4A0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124076"/>
            <a:ext cx="4686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44">
            <a:extLst>
              <a:ext uri="{FF2B5EF4-FFF2-40B4-BE49-F238E27FC236}">
                <a16:creationId xmlns:a16="http://schemas.microsoft.com/office/drawing/2014/main" id="{821D9324-6F5B-1487-10B6-84E1EAF1F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51008" y="3467926"/>
            <a:ext cx="1398523" cy="1398523"/>
          </a:xfrm>
          <a:prstGeom prst="rect">
            <a:avLst/>
          </a:prstGeom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id="{72F14EF5-DBFF-85F3-BBF7-1262AAFCA46A}"/>
              </a:ext>
            </a:extLst>
          </p:cNvPr>
          <p:cNvSpPr txBox="1"/>
          <p:nvPr/>
        </p:nvSpPr>
        <p:spPr>
          <a:xfrm>
            <a:off x="3548376" y="3204218"/>
            <a:ext cx="3271836" cy="193899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sk-SK" sz="3000" b="1" dirty="0">
                <a:latin typeface="Arial"/>
                <a:cs typeface="Arial"/>
              </a:rPr>
              <a:t>Až </a:t>
            </a:r>
            <a:r>
              <a:rPr lang="sk-SK" sz="3000" b="1">
                <a:latin typeface="Arial"/>
                <a:cs typeface="Arial"/>
              </a:rPr>
              <a:t>92</a:t>
            </a:r>
            <a:r>
              <a:rPr lang="en-US" sz="3000" b="1">
                <a:latin typeface="Arial"/>
                <a:cs typeface="Arial"/>
              </a:rPr>
              <a:t>%</a:t>
            </a:r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>
                <a:latin typeface="Arial"/>
                <a:cs typeface="Arial"/>
              </a:rPr>
              <a:t>zamestnávateľov</a:t>
            </a:r>
            <a:r>
              <a:rPr lang="en-US" sz="1600" dirty="0">
                <a:solidFill>
                  <a:srgbClr val="5C7D70"/>
                </a:solidFill>
                <a:latin typeface="Arial"/>
                <a:cs typeface="Arial"/>
              </a:rPr>
              <a:t> </a:t>
            </a:r>
            <a:r>
              <a:rPr lang="en-US" sz="1600">
                <a:solidFill>
                  <a:srgbClr val="282A32"/>
                </a:solidFill>
                <a:latin typeface="Arial"/>
                <a:cs typeface="Times New Roman"/>
              </a:rPr>
              <a:t>z odvetvia komunikačných služieb odpovedalo, že ich zamestnanci sa cítia denne vystresovaní v práci. </a:t>
            </a:r>
            <a:r>
              <a:rPr lang="sk-SK" sz="1600" b="1">
                <a:solidFill>
                  <a:srgbClr val="282A32"/>
                </a:solidFill>
                <a:latin typeface="Arial"/>
                <a:cs typeface="Arial"/>
              </a:rPr>
              <a:t>Toto odvetvie predbehlo odvetvia ako zdravotníctvo či ťažký priemysel.</a:t>
            </a:r>
            <a:endParaRPr lang="en-US" sz="1600" b="1"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1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173CA-2BA8-093B-9B73-1B141BD2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Work-life </a:t>
            </a:r>
            <a:r>
              <a:rPr lang="sk-SK" b="1" dirty="0" err="1"/>
              <a:t>balance</a:t>
            </a:r>
            <a:r>
              <a:rPr lang="sk-SK" b="1" dirty="0"/>
              <a:t> ako priorita pre Generáciu Z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11A0B2-087E-A503-1B00-D1F84CBD5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564686"/>
            <a:ext cx="10153650" cy="591695"/>
          </a:xfrm>
        </p:spPr>
        <p:txBody>
          <a:bodyPr/>
          <a:lstStyle/>
          <a:p>
            <a:r>
              <a:rPr lang="sk-SK" dirty="0"/>
              <a:t>Rovnováha medzi pracovným a osobným životom, je v súčasnosti jedným z najdôležitejších faktorov pre zdravie, produktivitu a celkovú spokojnosť zamestnancov. 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22F72F26-8995-64CC-96AA-C38D81E49223}"/>
              </a:ext>
            </a:extLst>
          </p:cNvPr>
          <p:cNvSpPr txBox="1">
            <a:spLocks/>
          </p:cNvSpPr>
          <p:nvPr/>
        </p:nvSpPr>
        <p:spPr>
          <a:xfrm>
            <a:off x="1144382" y="2650973"/>
            <a:ext cx="5735389" cy="2637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sk-SK" sz="1600" b="1" dirty="0">
                <a:latin typeface="Arial"/>
                <a:cs typeface="Arial"/>
              </a:rPr>
              <a:t>Zvýšená produktivita - </a:t>
            </a:r>
            <a:r>
              <a:rPr lang="sk-SK" sz="1600" dirty="0">
                <a:latin typeface="Arial"/>
                <a:cs typeface="Arial"/>
              </a:rPr>
              <a:t>Podľa štúdie spoločnosti OECD, zamestnanci v krajinách s lepšou </a:t>
            </a:r>
            <a:r>
              <a:rPr lang="sk-SK" sz="1600" dirty="0" err="1">
                <a:latin typeface="Arial"/>
                <a:cs typeface="Arial"/>
              </a:rPr>
              <a:t>work-life</a:t>
            </a:r>
            <a:r>
              <a:rPr lang="sk-SK" sz="1600" dirty="0">
                <a:latin typeface="Arial"/>
                <a:cs typeface="Arial"/>
              </a:rPr>
              <a:t> </a:t>
            </a:r>
            <a:r>
              <a:rPr lang="sk-SK" sz="1600" dirty="0" err="1">
                <a:latin typeface="Arial"/>
                <a:cs typeface="Arial"/>
              </a:rPr>
              <a:t>balance</a:t>
            </a:r>
            <a:r>
              <a:rPr lang="sk-SK" sz="1600" dirty="0">
                <a:latin typeface="Arial"/>
                <a:cs typeface="Arial"/>
              </a:rPr>
              <a:t> vykazujú </a:t>
            </a:r>
            <a:r>
              <a:rPr lang="sk-SK" sz="1600" b="1" dirty="0">
                <a:latin typeface="Arial"/>
                <a:cs typeface="Arial"/>
              </a:rPr>
              <a:t>o 21 % vyššiu produktivitu.</a:t>
            </a:r>
            <a:endParaRPr lang="sk-SK" dirty="0">
              <a:latin typeface="Arial"/>
              <a:cs typeface="Arial"/>
            </a:endParaRPr>
          </a:p>
          <a:p>
            <a:pPr marL="228600" indent="-228600">
              <a:buAutoNum type="arabicPeriod"/>
            </a:pPr>
            <a:r>
              <a:rPr lang="sk-SK" sz="1600" b="1" dirty="0">
                <a:latin typeface="Arial"/>
                <a:cs typeface="Arial"/>
              </a:rPr>
              <a:t>Nižšia miera vyhorenia </a:t>
            </a:r>
            <a:endParaRPr lang="sk-SK" dirty="0">
              <a:latin typeface="Arial"/>
              <a:cs typeface="Arial"/>
            </a:endParaRP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sk-SK" sz="1600" b="1" dirty="0"/>
              <a:t>Znížená fluktuácia zamestnancov - </a:t>
            </a:r>
            <a:r>
              <a:rPr lang="sk-SK" sz="1600" dirty="0"/>
              <a:t>Podľa údajov Society </a:t>
            </a:r>
            <a:r>
              <a:rPr lang="sk-SK" sz="1600" dirty="0" err="1"/>
              <a:t>for</a:t>
            </a:r>
            <a:r>
              <a:rPr lang="sk-SK" sz="1600" dirty="0"/>
              <a:t> </a:t>
            </a:r>
            <a:r>
              <a:rPr lang="sk-SK" sz="1600" dirty="0" err="1"/>
              <a:t>Human</a:t>
            </a:r>
            <a:r>
              <a:rPr lang="sk-SK" sz="1600" dirty="0"/>
              <a:t> </a:t>
            </a:r>
            <a:r>
              <a:rPr lang="sk-SK" sz="1600" dirty="0" err="1"/>
              <a:t>Resource</a:t>
            </a:r>
            <a:r>
              <a:rPr lang="sk-SK" sz="1600" dirty="0"/>
              <a:t> Management (SHRM), spoločnosti, ktoré podporujú </a:t>
            </a:r>
            <a:r>
              <a:rPr lang="sk-SK" sz="1600" dirty="0" err="1"/>
              <a:t>work-life</a:t>
            </a:r>
            <a:r>
              <a:rPr lang="sk-SK" sz="1600" dirty="0"/>
              <a:t> balance, zaznamenali </a:t>
            </a:r>
            <a:r>
              <a:rPr lang="sk-SK" sz="1600" b="1" dirty="0"/>
              <a:t>o 50 % nižšiu fluktuáciu zamestnancov</a:t>
            </a:r>
            <a:r>
              <a:rPr lang="sk-SK" sz="1600" dirty="0"/>
              <a:t>.</a:t>
            </a:r>
            <a:endParaRPr lang="sk-SK" sz="1600" b="1" dirty="0"/>
          </a:p>
        </p:txBody>
      </p:sp>
      <p:pic>
        <p:nvPicPr>
          <p:cNvPr id="4102" name="Picture 6" descr="Work Life Balance Images - Free Download on Freepik">
            <a:extLst>
              <a:ext uri="{FF2B5EF4-FFF2-40B4-BE49-F238E27FC236}">
                <a16:creationId xmlns:a16="http://schemas.microsoft.com/office/drawing/2014/main" id="{7877499D-2B86-20E1-575C-D28937D7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1" y="2182869"/>
            <a:ext cx="4361327" cy="31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8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C363DBE6-56CB-F7AB-8D47-A34912446E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98494" y="3146612"/>
            <a:ext cx="2191871" cy="1479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226B245E-5871-F743-2898-981BCDA93E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14800" y="3146612"/>
            <a:ext cx="1623218" cy="1479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D7C78500-3F1D-E6F9-304B-675F448505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25809" y="3178723"/>
            <a:ext cx="2113337" cy="1479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7" action="ppaction://hlinksldjump"/>
            <a:extLst>
              <a:ext uri="{FF2B5EF4-FFF2-40B4-BE49-F238E27FC236}">
                <a16:creationId xmlns:a16="http://schemas.microsoft.com/office/drawing/2014/main" id="{48B0BE07-296D-DC39-69B9-28A3F2CE09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88410" y="3178723"/>
            <a:ext cx="1623218" cy="1479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850A9-BE6E-A0B2-2E13-9E1693A703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0" tIns="0" rIns="0" bIns="0" anchor="t"/>
          <a:lstStyle/>
          <a:p>
            <a:r>
              <a:rPr lang="en-US">
                <a:latin typeface="Arial"/>
                <a:cs typeface="Arial"/>
              </a:rPr>
              <a:t>Q4 Employment Outlooks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CE4A0-3752-F105-7C30-66B142300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Outlooks by Industry Vertical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67F04-B84E-574E-9034-00BB6C1037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Workforce Trends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1A838D-7E10-76D3-01EE-7AB1EA73B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About the Survey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E2F04A-1DC4-08BA-6DBF-B5FD6DE3853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12" name="Triangl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254047-E2AC-18B4-DB59-6429FAF1EB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E08F555-BCED-A0FC-24E1-FCD13B5926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E67EED7F-6490-8015-3F50-5C88D0C25C3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pic>
        <p:nvPicPr>
          <p:cNvPr id="17" name="Obrázok 16" descr="Obrázok, na ktorom je ošatenie, chlap, stena, snímka obrazovky&#10;&#10;Automaticky generovaný popis">
            <a:extLst>
              <a:ext uri="{FF2B5EF4-FFF2-40B4-BE49-F238E27FC236}">
                <a16:creationId xmlns:a16="http://schemas.microsoft.com/office/drawing/2014/main" id="{37323F3F-E009-85AE-2A16-914AD50FC0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18" name="Graphic 2">
            <a:extLst>
              <a:ext uri="{FF2B5EF4-FFF2-40B4-BE49-F238E27FC236}">
                <a16:creationId xmlns:a16="http://schemas.microsoft.com/office/drawing/2014/main" id="{7BFCD762-3761-C09F-C3E4-B7F67E6ADC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2015" y="3106631"/>
            <a:ext cx="637766" cy="637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547FA-58B1-3B95-E3FC-F840E4FB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07" y="1525959"/>
            <a:ext cx="10274393" cy="82326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sk-SK">
                <a:solidFill>
                  <a:schemeClr val="bg1"/>
                </a:solidFill>
              </a:rPr>
              <a:t>Obsah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8A2E43-5752-665A-EA71-177842A6DDD0}"/>
              </a:ext>
            </a:extLst>
          </p:cNvPr>
          <p:cNvSpPr txBox="1">
            <a:spLocks/>
          </p:cNvSpPr>
          <p:nvPr/>
        </p:nvSpPr>
        <p:spPr>
          <a:xfrm>
            <a:off x="3717654" y="3685857"/>
            <a:ext cx="1912564" cy="14791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sz="1800">
                <a:solidFill>
                  <a:schemeClr val="tx1"/>
                </a:solidFill>
                <a:latin typeface="Arial"/>
                <a:cs typeface="Arial"/>
              </a:rPr>
              <a:t>Získavanie, rozvoj a udržanie mladých talentov</a:t>
            </a:r>
            <a:endParaRPr lang="sk-SK" sz="1800">
              <a:solidFill>
                <a:schemeClr val="tx1"/>
              </a:solidFill>
            </a:endParaRPr>
          </a:p>
        </p:txBody>
      </p:sp>
      <p:pic>
        <p:nvPicPr>
          <p:cNvPr id="20" name="Graphic 2">
            <a:extLst>
              <a:ext uri="{FF2B5EF4-FFF2-40B4-BE49-F238E27FC236}">
                <a16:creationId xmlns:a16="http://schemas.microsoft.com/office/drawing/2014/main" id="{7B395834-39F0-E01C-24F3-8C0BEAA8BE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647756" y="3044001"/>
            <a:ext cx="637766" cy="63776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9A5BA8C-241F-E14B-F7E3-9029752D7F3D}"/>
              </a:ext>
            </a:extLst>
          </p:cNvPr>
          <p:cNvSpPr txBox="1">
            <a:spLocks/>
          </p:cNvSpPr>
          <p:nvPr/>
        </p:nvSpPr>
        <p:spPr>
          <a:xfrm>
            <a:off x="1047138" y="3691061"/>
            <a:ext cx="1912564" cy="14791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sz="1800">
                <a:solidFill>
                  <a:schemeClr val="tx1"/>
                </a:solidFill>
              </a:rPr>
              <a:t>Výhľad zamestnanosti na 4. kvartál 2024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22" name="Graphic 7">
            <a:extLst>
              <a:ext uri="{FF2B5EF4-FFF2-40B4-BE49-F238E27FC236}">
                <a16:creationId xmlns:a16="http://schemas.microsoft.com/office/drawing/2014/main" id="{96681C56-7770-E67F-EECF-3E06461005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47210" y="3060196"/>
            <a:ext cx="730635" cy="73063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DED0DD1-0993-5F50-FD6E-9608E60B078D}"/>
              </a:ext>
            </a:extLst>
          </p:cNvPr>
          <p:cNvSpPr txBox="1">
            <a:spLocks/>
          </p:cNvSpPr>
          <p:nvPr/>
        </p:nvSpPr>
        <p:spPr>
          <a:xfrm>
            <a:off x="6647097" y="3685857"/>
            <a:ext cx="1912564" cy="14791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sz="1800">
                <a:solidFill>
                  <a:schemeClr val="tx1"/>
                </a:solidFill>
                <a:latin typeface="Arial"/>
                <a:cs typeface="Arial"/>
              </a:rPr>
              <a:t>Personálna politika a inklúzia na pracovisku</a:t>
            </a:r>
            <a:endParaRPr lang="sk-SK"/>
          </a:p>
        </p:txBody>
      </p:sp>
      <p:pic>
        <p:nvPicPr>
          <p:cNvPr id="24" name="Graphic 8">
            <a:extLst>
              <a:ext uri="{FF2B5EF4-FFF2-40B4-BE49-F238E27FC236}">
                <a16:creationId xmlns:a16="http://schemas.microsoft.com/office/drawing/2014/main" id="{9AA37813-28E1-1F03-4372-A48DC8CAD5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465324" y="3146612"/>
            <a:ext cx="637765" cy="637765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DE2A14B-2418-0691-36D6-A7AB506B34D4}"/>
              </a:ext>
            </a:extLst>
          </p:cNvPr>
          <p:cNvSpPr txBox="1">
            <a:spLocks/>
          </p:cNvSpPr>
          <p:nvPr/>
        </p:nvSpPr>
        <p:spPr>
          <a:xfrm>
            <a:off x="9501599" y="3685857"/>
            <a:ext cx="1912564" cy="14791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sz="1800">
                <a:solidFill>
                  <a:schemeClr val="tx1"/>
                </a:solidFill>
              </a:rPr>
              <a:t>O prieskume ManpowerGroup Index trhu práce</a:t>
            </a: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77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E031-3B85-AC20-EF51-1FCC81C4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18" y="2705878"/>
            <a:ext cx="3931652" cy="1461911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sk-SK">
                <a:solidFill>
                  <a:srgbClr val="FFFFFF"/>
                </a:solidFill>
                <a:latin typeface="Arial"/>
                <a:cs typeface="Arial"/>
              </a:rPr>
              <a:t>Personálna politika a inklúzia na pracovisku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10309DD-3889-474A-3270-AD164267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45761" y="1871391"/>
            <a:ext cx="637766" cy="63776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DB3063F-8E3F-5427-3264-9EDB15DF290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5" name="Triangle 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E1ECCD1-64E8-BB36-F303-7EF404CD83C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D9954B4-4278-0694-B5ED-B655296C67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hlinkClick r:id="rId6" action="ppaction://hlinksldjump"/>
              <a:extLst>
                <a:ext uri="{FF2B5EF4-FFF2-40B4-BE49-F238E27FC236}">
                  <a16:creationId xmlns:a16="http://schemas.microsoft.com/office/drawing/2014/main" id="{65C27259-8623-9272-4FD1-4E6C090C09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042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8DEA79A-2D17-AABC-157F-22E37D0B80B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8" name="Triangle 7">
              <a:hlinkClick r:id="" action="ppaction://noaction"/>
              <a:extLst>
                <a:ext uri="{FF2B5EF4-FFF2-40B4-BE49-F238E27FC236}">
                  <a16:creationId xmlns:a16="http://schemas.microsoft.com/office/drawing/2014/main" id="{FF5293B1-1A8D-23FD-9612-DC209768E3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>
              <a:hlinkClick r:id="" action="ppaction://noaction"/>
              <a:extLst>
                <a:ext uri="{FF2B5EF4-FFF2-40B4-BE49-F238E27FC236}">
                  <a16:creationId xmlns:a16="http://schemas.microsoft.com/office/drawing/2014/main" id="{8F2292FA-006A-0B83-DD41-C44004058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hlinkClick r:id="" action="ppaction://noaction"/>
              <a:extLst>
                <a:ext uri="{FF2B5EF4-FFF2-40B4-BE49-F238E27FC236}">
                  <a16:creationId xmlns:a16="http://schemas.microsoft.com/office/drawing/2014/main" id="{0F87C3BD-F715-CA6B-DC69-409E435942C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FC53B1-A166-E2BF-7B59-875C7F52E9DD}"/>
              </a:ext>
            </a:extLst>
          </p:cNvPr>
          <p:cNvCxnSpPr>
            <a:cxnSpLocks/>
          </p:cNvCxnSpPr>
          <p:nvPr/>
        </p:nvCxnSpPr>
        <p:spPr>
          <a:xfrm flipH="1">
            <a:off x="5451504" y="2366644"/>
            <a:ext cx="1288991" cy="0"/>
          </a:xfrm>
          <a:prstGeom prst="line">
            <a:avLst/>
          </a:prstGeom>
          <a:ln w="25400" cap="rnd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B68FF3-8E54-7E0B-3ED2-7458E640E8A5}"/>
              </a:ext>
            </a:extLst>
          </p:cNvPr>
          <p:cNvCxnSpPr>
            <a:cxnSpLocks/>
          </p:cNvCxnSpPr>
          <p:nvPr/>
        </p:nvCxnSpPr>
        <p:spPr>
          <a:xfrm>
            <a:off x="5466571" y="2391358"/>
            <a:ext cx="0" cy="1688237"/>
          </a:xfrm>
          <a:prstGeom prst="line">
            <a:avLst/>
          </a:prstGeom>
          <a:ln w="25400" cap="rnd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5D211CF-A091-B63D-32C5-E8E8618F95DD}"/>
              </a:ext>
            </a:extLst>
          </p:cNvPr>
          <p:cNvGrpSpPr/>
          <p:nvPr/>
        </p:nvGrpSpPr>
        <p:grpSpPr>
          <a:xfrm>
            <a:off x="474132" y="3503589"/>
            <a:ext cx="3424628" cy="1467898"/>
            <a:chOff x="1061511" y="4292418"/>
            <a:chExt cx="3424628" cy="1467898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6092787-8DEB-C4FA-ECF1-828FF06E4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5000"/>
            </a:blip>
            <a:srcRect/>
            <a:stretch/>
          </p:blipFill>
          <p:spPr>
            <a:xfrm>
              <a:off x="2938956" y="4292418"/>
              <a:ext cx="1547183" cy="14678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0C069B-F083-AB2B-D137-140738010922}"/>
                </a:ext>
              </a:extLst>
            </p:cNvPr>
            <p:cNvSpPr txBox="1"/>
            <p:nvPr/>
          </p:nvSpPr>
          <p:spPr>
            <a:xfrm>
              <a:off x="2870326" y="4552953"/>
              <a:ext cx="1200150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3000">
                  <a:solidFill>
                    <a:srgbClr val="5C7D70"/>
                  </a:solidFill>
                  <a:latin typeface="Arial"/>
                  <a:cs typeface="Arial"/>
                </a:rPr>
                <a:t>56%</a:t>
              </a:r>
              <a:endParaRPr lang="en-US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7ECBBE-0C48-664A-43A8-23678F8DDA82}"/>
                </a:ext>
              </a:extLst>
            </p:cNvPr>
            <p:cNvSpPr txBox="1"/>
            <p:nvPr/>
          </p:nvSpPr>
          <p:spPr>
            <a:xfrm>
              <a:off x="1061511" y="4488419"/>
              <a:ext cx="1897364" cy="8771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900" b="1" dirty="0">
                  <a:solidFill>
                    <a:srgbClr val="5C7D70"/>
                  </a:solidFill>
                  <a:latin typeface="Arial"/>
                  <a:cs typeface="Arial"/>
                </a:rPr>
                <a:t>Táto priorita je najsilnejšia pre Bratislavu</a:t>
              </a:r>
              <a:endParaRPr lang="en-US" sz="1900" b="1" dirty="0">
                <a:solidFill>
                  <a:srgbClr val="5C7D70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331CF8-583E-403F-7ED9-C1EC18C2435B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3483097" y="3994957"/>
            <a:ext cx="1983474" cy="84638"/>
          </a:xfrm>
          <a:prstGeom prst="line">
            <a:avLst/>
          </a:prstGeom>
          <a:ln w="25400" cap="rnd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79F00BBF-DE0F-E49C-E8B1-15DD6C5F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942796"/>
            <a:ext cx="10648285" cy="456190"/>
          </a:xfrm>
        </p:spPr>
        <p:txBody>
          <a:bodyPr/>
          <a:lstStyle/>
          <a:p>
            <a:r>
              <a:rPr lang="en-US" b="1" err="1"/>
              <a:t>Stratégie</a:t>
            </a:r>
            <a:r>
              <a:rPr lang="en-US" b="1"/>
              <a:t> </a:t>
            </a:r>
            <a:r>
              <a:rPr lang="en-US" b="1" err="1"/>
              <a:t>zamestnávateľov</a:t>
            </a:r>
            <a:r>
              <a:rPr lang="en-US" b="1"/>
              <a:t> </a:t>
            </a:r>
            <a:r>
              <a:rPr lang="en-US" b="1" err="1"/>
              <a:t>na</a:t>
            </a:r>
            <a:r>
              <a:rPr lang="en-US" b="1"/>
              <a:t> </a:t>
            </a:r>
            <a:r>
              <a:rPr lang="en-US" b="1" err="1"/>
              <a:t>udržanie</a:t>
            </a:r>
            <a:r>
              <a:rPr lang="en-US" b="1"/>
              <a:t> </a:t>
            </a:r>
            <a:r>
              <a:rPr lang="en-US" b="1" err="1"/>
              <a:t>pracovnej</a:t>
            </a:r>
            <a:r>
              <a:rPr lang="en-US" b="1"/>
              <a:t> </a:t>
            </a:r>
            <a:r>
              <a:rPr lang="en-US" b="1" err="1"/>
              <a:t>sily</a:t>
            </a:r>
            <a:endParaRPr lang="en-US"/>
          </a:p>
        </p:txBody>
      </p:sp>
      <p:pic>
        <p:nvPicPr>
          <p:cNvPr id="18" name="Picture 17" descr="A green and black scale&#10;&#10;Description automatically generated">
            <a:extLst>
              <a:ext uri="{FF2B5EF4-FFF2-40B4-BE49-F238E27FC236}">
                <a16:creationId xmlns:a16="http://schemas.microsoft.com/office/drawing/2014/main" id="{1D28E270-D95E-80D9-5FCD-FBD6FBDE9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75" y="5001113"/>
            <a:ext cx="6070600" cy="1397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026851-1DF4-59BE-74E3-AC3023EA5ED4}"/>
              </a:ext>
            </a:extLst>
          </p:cNvPr>
          <p:cNvSpPr txBox="1">
            <a:spLocks/>
          </p:cNvSpPr>
          <p:nvPr/>
        </p:nvSpPr>
        <p:spPr>
          <a:xfrm>
            <a:off x="1019175" y="1907107"/>
            <a:ext cx="3444444" cy="15218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/>
              <a:t>Ponuka väčšieho počtu príležitostí na povýšenie </a:t>
            </a:r>
            <a:r>
              <a:rPr lang="en-US"/>
              <a:t>je pre zamestnávateľov najvyššou prioritou, pretože sa zameriavajú na udržani</a:t>
            </a:r>
            <a:r>
              <a:rPr lang="sk-SK"/>
              <a:t>e</a:t>
            </a:r>
            <a:r>
              <a:rPr lang="en-US"/>
              <a:t> pracovníkov</a:t>
            </a:r>
            <a:r>
              <a:rPr lang="en-US" b="1"/>
              <a:t>. </a:t>
            </a:r>
            <a:endParaRPr lang="en-US" sz="1400"/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DB563483-22BD-017E-CF82-DA6213EE7EA2}"/>
              </a:ext>
            </a:extLst>
          </p:cNvPr>
          <p:cNvGrpSpPr/>
          <p:nvPr/>
        </p:nvGrpSpPr>
        <p:grpSpPr>
          <a:xfrm>
            <a:off x="6469523" y="1943064"/>
            <a:ext cx="5436433" cy="3972140"/>
            <a:chOff x="6755567" y="809222"/>
            <a:chExt cx="5436433" cy="3972140"/>
          </a:xfrm>
        </p:grpSpPr>
        <p:sp>
          <p:nvSpPr>
            <p:cNvPr id="11" name="Round Same Side Corner Rectangle 62">
              <a:extLst>
                <a:ext uri="{FF2B5EF4-FFF2-40B4-BE49-F238E27FC236}">
                  <a16:creationId xmlns:a16="http://schemas.microsoft.com/office/drawing/2014/main" id="{9B7BA5A7-26EF-47AF-134B-C29E5B4CD2AF}"/>
                </a:ext>
              </a:extLst>
            </p:cNvPr>
            <p:cNvSpPr/>
            <p:nvPr/>
          </p:nvSpPr>
          <p:spPr>
            <a:xfrm rot="16200000">
              <a:off x="9189935" y="-1505749"/>
              <a:ext cx="567697" cy="5436433"/>
            </a:xfrm>
            <a:prstGeom prst="round2SameRect">
              <a:avLst>
                <a:gd name="adj1" fmla="val 8605"/>
                <a:gd name="adj2" fmla="val 0"/>
              </a:avLst>
            </a:prstGeom>
            <a:solidFill>
              <a:srgbClr val="A6EB8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Chart 27">
              <a:extLst>
                <a:ext uri="{FF2B5EF4-FFF2-40B4-BE49-F238E27FC236}">
                  <a16:creationId xmlns:a16="http://schemas.microsoft.com/office/drawing/2014/main" id="{8471A43C-04DB-C82F-BD84-15BFC3FF2BE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3811293"/>
                </p:ext>
              </p:extLst>
            </p:nvPr>
          </p:nvGraphicFramePr>
          <p:xfrm>
            <a:off x="9162169" y="809222"/>
            <a:ext cx="3029831" cy="39721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A057B657-83DF-173E-8590-23E1C25D5155}"/>
                </a:ext>
              </a:extLst>
            </p:cNvPr>
            <p:cNvSpPr txBox="1"/>
            <p:nvPr/>
          </p:nvSpPr>
          <p:spPr>
            <a:xfrm>
              <a:off x="7124509" y="2083213"/>
              <a:ext cx="2024966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pl-PL" sz="1100" b="1">
                  <a:latin typeface="Arial" panose="020B0604020202020204" pitchFamily="34" charset="0"/>
                  <a:cs typeface="Arial" panose="020B0604020202020204" pitchFamily="34" charset="0"/>
                </a:rPr>
                <a:t>Školenie manažérov na lepšiu podporu pracovníkov</a:t>
              </a:r>
              <a:endParaRPr lang="en-US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12CFE91C-BD98-4B3C-6666-2D735F06CDE2}"/>
                </a:ext>
              </a:extLst>
            </p:cNvPr>
            <p:cNvSpPr txBox="1"/>
            <p:nvPr/>
          </p:nvSpPr>
          <p:spPr>
            <a:xfrm>
              <a:off x="6755567" y="1570125"/>
              <a:ext cx="2393908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Zlepšenie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rovnováhy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medzi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pracovným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súkromným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životom</a:t>
              </a:r>
              <a:endParaRPr lang="en-US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id="{FFDFB323-5AD0-C3C0-FEF7-94807FE3984A}"/>
                </a:ext>
              </a:extLst>
            </p:cNvPr>
            <p:cNvSpPr txBox="1"/>
            <p:nvPr/>
          </p:nvSpPr>
          <p:spPr>
            <a:xfrm>
              <a:off x="7210234" y="1062320"/>
              <a:ext cx="1936864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sk-SK" sz="1100" b="1">
                  <a:latin typeface="Arial" panose="020B0604020202020204" pitchFamily="34" charset="0"/>
                  <a:cs typeface="Arial" panose="020B0604020202020204" pitchFamily="34" charset="0"/>
                </a:rPr>
                <a:t>Ponuka väčšieho počtu príležitostí na povýšenie</a:t>
              </a:r>
              <a:endParaRPr lang="en-US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3315A40F-C350-00EF-D4A9-92B09E253FDB}"/>
                </a:ext>
              </a:extLst>
            </p:cNvPr>
            <p:cNvSpPr txBox="1"/>
            <p:nvPr/>
          </p:nvSpPr>
          <p:spPr>
            <a:xfrm>
              <a:off x="7210620" y="2608211"/>
              <a:ext cx="1936864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Modernizácia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technologických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nástrojov</a:t>
              </a:r>
              <a:endParaRPr lang="en-US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8A521054-FB0A-DFF9-956D-8D52C9094394}"/>
                </a:ext>
              </a:extLst>
            </p:cNvPr>
            <p:cNvSpPr txBox="1"/>
            <p:nvPr/>
          </p:nvSpPr>
          <p:spPr>
            <a:xfrm>
              <a:off x="7286677" y="3168861"/>
              <a:ext cx="1862798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Zníženie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stresu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pracovníkov</a:t>
              </a:r>
              <a:endParaRPr lang="en-US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C534F85E-0F17-43F4-DB77-E3C1B3187769}"/>
                </a:ext>
              </a:extLst>
            </p:cNvPr>
            <p:cNvSpPr txBox="1"/>
            <p:nvPr/>
          </p:nvSpPr>
          <p:spPr>
            <a:xfrm>
              <a:off x="7212611" y="3765753"/>
              <a:ext cx="1936864" cy="1692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Nepodnikáme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žiadne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kroky</a:t>
              </a:r>
              <a:endParaRPr lang="en-US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451A322F-2DBC-FF93-4996-D75E58B3C518}"/>
                </a:ext>
              </a:extLst>
            </p:cNvPr>
            <p:cNvSpPr txBox="1"/>
            <p:nvPr/>
          </p:nvSpPr>
          <p:spPr>
            <a:xfrm>
              <a:off x="7124509" y="4275525"/>
              <a:ext cx="2024966" cy="1692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sk-SK" sz="1100" b="1">
                  <a:latin typeface="Arial" panose="020B0604020202020204" pitchFamily="34" charset="0"/>
                  <a:cs typeface="Arial" panose="020B0604020202020204" pitchFamily="34" charset="0"/>
                </a:rPr>
                <a:t>Nevieme</a:t>
              </a:r>
              <a:endParaRPr lang="en-US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77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82">
            <a:extLst>
              <a:ext uri="{FF2B5EF4-FFF2-40B4-BE49-F238E27FC236}">
                <a16:creationId xmlns:a16="http://schemas.microsoft.com/office/drawing/2014/main" id="{0FCA4C5D-0165-F59D-60C2-B8009D639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564686"/>
            <a:ext cx="10153650" cy="387867"/>
          </a:xfrm>
        </p:spPr>
        <p:txBody>
          <a:bodyPr/>
          <a:lstStyle/>
          <a:p>
            <a:r>
              <a:rPr lang="en-US" err="1"/>
              <a:t>Pokiaľ</a:t>
            </a:r>
            <a:r>
              <a:rPr lang="en-US"/>
              <a:t> ide o </a:t>
            </a:r>
            <a:r>
              <a:rPr lang="en-US" err="1"/>
              <a:t>vyjednávanie</a:t>
            </a:r>
            <a:r>
              <a:rPr lang="en-US"/>
              <a:t> o plate, </a:t>
            </a:r>
            <a:r>
              <a:rPr lang="en-US" err="1"/>
              <a:t>pracovnom</a:t>
            </a:r>
            <a:r>
              <a:rPr lang="en-US"/>
              <a:t> </a:t>
            </a:r>
            <a:r>
              <a:rPr lang="en-US" err="1"/>
              <a:t>mieste</a:t>
            </a:r>
            <a:r>
              <a:rPr lang="en-US"/>
              <a:t> a </a:t>
            </a:r>
            <a:r>
              <a:rPr lang="en-US" err="1"/>
              <a:t>flexibilnom</a:t>
            </a:r>
            <a:r>
              <a:rPr lang="en-US"/>
              <a:t> </a:t>
            </a:r>
            <a:r>
              <a:rPr lang="en-US" err="1"/>
              <a:t>pracovnom</a:t>
            </a:r>
            <a:r>
              <a:rPr lang="en-US"/>
              <a:t> </a:t>
            </a:r>
            <a:r>
              <a:rPr lang="en-US" err="1"/>
              <a:t>čase</a:t>
            </a:r>
            <a:r>
              <a:rPr lang="en-US"/>
              <a:t>, </a:t>
            </a:r>
            <a:r>
              <a:rPr lang="en-US" err="1"/>
              <a:t>zamestnávatelia</a:t>
            </a:r>
            <a:r>
              <a:rPr lang="en-US"/>
              <a:t> </a:t>
            </a:r>
            <a:r>
              <a:rPr lang="en-US" err="1"/>
              <a:t>sú</a:t>
            </a:r>
            <a:r>
              <a:rPr lang="en-US"/>
              <a:t> </a:t>
            </a:r>
            <a:r>
              <a:rPr lang="en-US" err="1"/>
              <a:t>presvedčení</a:t>
            </a:r>
            <a:r>
              <a:rPr lang="en-US"/>
              <a:t>, </a:t>
            </a:r>
            <a:r>
              <a:rPr lang="en-US" err="1"/>
              <a:t>že</a:t>
            </a:r>
            <a:r>
              <a:rPr lang="en-US"/>
              <a:t> </a:t>
            </a:r>
            <a:r>
              <a:rPr lang="en-US" err="1"/>
              <a:t>majú</a:t>
            </a:r>
            <a:r>
              <a:rPr lang="en-US"/>
              <a:t> v </a:t>
            </a:r>
            <a:r>
              <a:rPr lang="en-US" err="1"/>
              <a:t>rukách</a:t>
            </a:r>
            <a:r>
              <a:rPr lang="en-US"/>
              <a:t> </a:t>
            </a:r>
            <a:r>
              <a:rPr lang="en-US" err="1"/>
              <a:t>moc</a:t>
            </a:r>
            <a:r>
              <a:rPr lang="en-US"/>
              <a:t>.</a:t>
            </a:r>
          </a:p>
        </p:txBody>
      </p:sp>
      <p:sp>
        <p:nvSpPr>
          <p:cNvPr id="85" name="Title 84">
            <a:extLst>
              <a:ext uri="{FF2B5EF4-FFF2-40B4-BE49-F238E27FC236}">
                <a16:creationId xmlns:a16="http://schemas.microsoft.com/office/drawing/2014/main" id="{3393AA04-73A4-B6D5-E711-2C213743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solidFill>
                  <a:srgbClr val="669E66"/>
                </a:solidFill>
                <a:latin typeface="Arial"/>
                <a:cs typeface="Arial"/>
              </a:rPr>
              <a:t>Rovnováha</a:t>
            </a:r>
            <a:r>
              <a:rPr lang="en-US" b="1">
                <a:solidFill>
                  <a:srgbClr val="669E66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rgbClr val="669E66"/>
                </a:solidFill>
                <a:latin typeface="Arial"/>
                <a:cs typeface="Arial"/>
              </a:rPr>
              <a:t>síl</a:t>
            </a:r>
            <a:r>
              <a:rPr lang="en-US" b="1">
                <a:solidFill>
                  <a:srgbClr val="669E66"/>
                </a:solidFill>
                <a:latin typeface="Arial"/>
                <a:cs typeface="Arial"/>
              </a:rPr>
              <a:t> je </a:t>
            </a:r>
            <a:r>
              <a:rPr lang="en-US" b="1" err="1">
                <a:solidFill>
                  <a:srgbClr val="669E66"/>
                </a:solidFill>
                <a:latin typeface="Arial"/>
                <a:cs typeface="Arial"/>
              </a:rPr>
              <a:t>stále</a:t>
            </a:r>
            <a:r>
              <a:rPr lang="en-US" b="1">
                <a:solidFill>
                  <a:srgbClr val="669E66"/>
                </a:solidFill>
                <a:latin typeface="Arial"/>
                <a:cs typeface="Arial"/>
              </a:rPr>
              <a:t> v </a:t>
            </a:r>
            <a:r>
              <a:rPr lang="en-US" b="1" err="1">
                <a:solidFill>
                  <a:srgbClr val="669E66"/>
                </a:solidFill>
                <a:latin typeface="Arial"/>
                <a:cs typeface="Arial"/>
              </a:rPr>
              <a:t>prospech</a:t>
            </a:r>
            <a:r>
              <a:rPr lang="en-US" b="1">
                <a:solidFill>
                  <a:srgbClr val="669E66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rgbClr val="669E66"/>
                </a:solidFill>
                <a:latin typeface="Arial"/>
                <a:cs typeface="Arial"/>
              </a:rPr>
              <a:t>zamestnávateľov</a:t>
            </a:r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8243C34-CF4B-83FD-F209-5AC5DCF90EF7}"/>
              </a:ext>
            </a:extLst>
          </p:cNvPr>
          <p:cNvGrpSpPr/>
          <p:nvPr/>
        </p:nvGrpSpPr>
        <p:grpSpPr>
          <a:xfrm>
            <a:off x="1164082" y="2485496"/>
            <a:ext cx="839872" cy="3408722"/>
            <a:chOff x="1559762" y="2515036"/>
            <a:chExt cx="839872" cy="34087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4E95CC-6BDB-4A3D-0BC5-EEA101468FD9}"/>
                </a:ext>
              </a:extLst>
            </p:cNvPr>
            <p:cNvSpPr txBox="1"/>
            <p:nvPr/>
          </p:nvSpPr>
          <p:spPr>
            <a:xfrm>
              <a:off x="1663851" y="3772184"/>
              <a:ext cx="588070" cy="2000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Mzda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3C94FB-A1D4-7674-4C48-4FA3EE89B138}"/>
                </a:ext>
              </a:extLst>
            </p:cNvPr>
            <p:cNvSpPr txBox="1"/>
            <p:nvPr/>
          </p:nvSpPr>
          <p:spPr>
            <a:xfrm>
              <a:off x="1620843" y="4568096"/>
              <a:ext cx="778791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Pracovné miesto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132628-0012-D36A-AED9-1B8651B69733}"/>
                </a:ext>
              </a:extLst>
            </p:cNvPr>
            <p:cNvSpPr txBox="1"/>
            <p:nvPr/>
          </p:nvSpPr>
          <p:spPr>
            <a:xfrm>
              <a:off x="1559762" y="5523648"/>
              <a:ext cx="778791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Flexibilné hodiny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96D3B3-A946-1ACF-02BF-DE373E1C9A0A}"/>
                </a:ext>
              </a:extLst>
            </p:cNvPr>
            <p:cNvSpPr txBox="1"/>
            <p:nvPr/>
          </p:nvSpPr>
          <p:spPr>
            <a:xfrm>
              <a:off x="1590241" y="2889414"/>
              <a:ext cx="717834" cy="2000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Celkovo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6237D2A-2939-86F2-8055-365462BDF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0960" y="5181058"/>
              <a:ext cx="346003" cy="336392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2D2B3AC-CBAF-5CEC-32DC-73D2A5526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52773" y="3391421"/>
              <a:ext cx="402377" cy="347507"/>
            </a:xfrm>
            <a:prstGeom prst="rect">
              <a:avLst/>
            </a:prstGeom>
          </p:spPr>
        </p:pic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DAB87170-1DBB-F498-E835-EE72418A6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85765" y="4182051"/>
              <a:ext cx="336392" cy="346003"/>
            </a:xfrm>
            <a:prstGeom prst="rect">
              <a:avLst/>
            </a:prstGeom>
          </p:spPr>
        </p:pic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A4A0D315-D484-0123-DEB2-391D61040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66543" y="2515036"/>
              <a:ext cx="374836" cy="346002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E079386-E51A-0933-6ADD-898FC66102D9}"/>
              </a:ext>
            </a:extLst>
          </p:cNvPr>
          <p:cNvGrpSpPr/>
          <p:nvPr/>
        </p:nvGrpSpPr>
        <p:grpSpPr>
          <a:xfrm>
            <a:off x="9816706" y="2876790"/>
            <a:ext cx="1754808" cy="2558671"/>
            <a:chOff x="11144645" y="3152675"/>
            <a:chExt cx="1754808" cy="2558671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77AC879D-25B3-451F-BAA4-5BBF83D89FB3}"/>
                </a:ext>
              </a:extLst>
            </p:cNvPr>
            <p:cNvSpPr/>
            <p:nvPr/>
          </p:nvSpPr>
          <p:spPr>
            <a:xfrm>
              <a:off x="11152151" y="3152675"/>
              <a:ext cx="1747302" cy="569866"/>
            </a:xfrm>
            <a:prstGeom prst="roundRect">
              <a:avLst/>
            </a:prstGeom>
            <a:solidFill>
              <a:srgbClr val="A6EB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A20702EC-556E-F7EB-3A49-612393858BAD}"/>
                </a:ext>
              </a:extLst>
            </p:cNvPr>
            <p:cNvSpPr/>
            <p:nvPr/>
          </p:nvSpPr>
          <p:spPr>
            <a:xfrm>
              <a:off x="11144645" y="3814994"/>
              <a:ext cx="1754808" cy="56986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DACD78D8-EBC5-6136-4423-742F7EC70661}"/>
                </a:ext>
              </a:extLst>
            </p:cNvPr>
            <p:cNvSpPr/>
            <p:nvPr/>
          </p:nvSpPr>
          <p:spPr>
            <a:xfrm>
              <a:off x="11150744" y="5141480"/>
              <a:ext cx="1747302" cy="56986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2D086AFA-28F1-9CF9-5CEE-018E167707F7}"/>
                </a:ext>
              </a:extLst>
            </p:cNvPr>
            <p:cNvSpPr/>
            <p:nvPr/>
          </p:nvSpPr>
          <p:spPr>
            <a:xfrm>
              <a:off x="11152151" y="4479161"/>
              <a:ext cx="1747302" cy="56986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C711126-22C9-46AE-3850-92C2F4425416}"/>
                </a:ext>
              </a:extLst>
            </p:cNvPr>
            <p:cNvSpPr txBox="1"/>
            <p:nvPr/>
          </p:nvSpPr>
          <p:spPr>
            <a:xfrm>
              <a:off x="11416521" y="4018529"/>
              <a:ext cx="1240200" cy="2000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Neutrálne</a:t>
              </a:r>
              <a:endParaRPr lang="en-US"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CEFE088-9C3F-97C7-9347-F9CA3EA397E6}"/>
                </a:ext>
              </a:extLst>
            </p:cNvPr>
            <p:cNvSpPr txBox="1"/>
            <p:nvPr/>
          </p:nvSpPr>
          <p:spPr>
            <a:xfrm>
              <a:off x="11618684" y="4639452"/>
              <a:ext cx="800523" cy="2000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Neviem</a:t>
              </a:r>
              <a:endParaRPr lang="en-US"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8064963-B867-D908-0B1E-398B9A90E894}"/>
                </a:ext>
              </a:extLst>
            </p:cNvPr>
            <p:cNvSpPr txBox="1"/>
            <p:nvPr/>
          </p:nvSpPr>
          <p:spPr>
            <a:xfrm>
              <a:off x="11214639" y="3235787"/>
              <a:ext cx="1608614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Voči</a:t>
              </a:r>
            </a:p>
            <a:p>
              <a:pPr algn="ctr"/>
              <a:r>
                <a:rPr lang="sk-SK" sz="1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zamestnávateľovi</a:t>
              </a:r>
              <a:endParaRPr lang="en-US"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B36C5F8-1915-01E6-ED86-E8C3F155ACEB}"/>
                </a:ext>
              </a:extLst>
            </p:cNvPr>
            <p:cNvSpPr txBox="1"/>
            <p:nvPr/>
          </p:nvSpPr>
          <p:spPr>
            <a:xfrm>
              <a:off x="11261629" y="5214551"/>
              <a:ext cx="1528345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Voči zamestnancovi</a:t>
              </a:r>
              <a:endParaRPr lang="en-US"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8B04706-D711-B57C-B7E5-49C2577D1D78}"/>
              </a:ext>
            </a:extLst>
          </p:cNvPr>
          <p:cNvGrpSpPr/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102" name="Triangle 10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D227C09-AF4D-48D9-54FD-4BFB7E1AD7B5}"/>
                </a:ext>
              </a:extLst>
            </p:cNvPr>
            <p:cNvSpPr/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iangle 10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0E4212-CB15-5FAB-7EA0-532F4CEC176A}"/>
                </a:ext>
              </a:extLst>
            </p:cNvPr>
            <p:cNvSpPr/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Graphic 103">
              <a:hlinkClick r:id="rId11" action="ppaction://hlinksldjump"/>
              <a:extLst>
                <a:ext uri="{FF2B5EF4-FFF2-40B4-BE49-F238E27FC236}">
                  <a16:creationId xmlns:a16="http://schemas.microsoft.com/office/drawing/2014/main" id="{1E9AD97B-BF1E-306A-84D9-E6F95AEC4988}"/>
                </a:ext>
              </a:extLst>
            </p:cNvPr>
            <p:cNvPicPr/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grpSp>
        <p:nvGrpSpPr>
          <p:cNvPr id="2" name="Group 77">
            <a:extLst>
              <a:ext uri="{FF2B5EF4-FFF2-40B4-BE49-F238E27FC236}">
                <a16:creationId xmlns:a16="http://schemas.microsoft.com/office/drawing/2014/main" id="{A3ED2287-B770-9D5B-B34F-944B185EB47E}"/>
              </a:ext>
            </a:extLst>
          </p:cNvPr>
          <p:cNvGrpSpPr/>
          <p:nvPr/>
        </p:nvGrpSpPr>
        <p:grpSpPr>
          <a:xfrm>
            <a:off x="2025398" y="2159666"/>
            <a:ext cx="8846875" cy="4075746"/>
            <a:chOff x="2325950" y="2147793"/>
            <a:chExt cx="8846875" cy="4075746"/>
          </a:xfrm>
        </p:grpSpPr>
        <p:graphicFrame>
          <p:nvGraphicFramePr>
            <p:cNvPr id="3" name="Chart 5">
              <a:extLst>
                <a:ext uri="{FF2B5EF4-FFF2-40B4-BE49-F238E27FC236}">
                  <a16:creationId xmlns:a16="http://schemas.microsoft.com/office/drawing/2014/main" id="{4AD0538A-204F-0DA9-9826-50A55255A0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4280592"/>
                </p:ext>
              </p:extLst>
            </p:nvPr>
          </p:nvGraphicFramePr>
          <p:xfrm>
            <a:off x="2325950" y="2147793"/>
            <a:ext cx="8846875" cy="40757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4" name="Rectangle 74">
              <a:extLst>
                <a:ext uri="{FF2B5EF4-FFF2-40B4-BE49-F238E27FC236}">
                  <a16:creationId xmlns:a16="http://schemas.microsoft.com/office/drawing/2014/main" id="{3D4413ED-B3F7-E96E-A962-91A5DF3A155E}"/>
                </a:ext>
              </a:extLst>
            </p:cNvPr>
            <p:cNvSpPr/>
            <p:nvPr/>
          </p:nvSpPr>
          <p:spPr>
            <a:xfrm>
              <a:off x="2433387" y="2541209"/>
              <a:ext cx="577945" cy="3386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75">
              <a:extLst>
                <a:ext uri="{FF2B5EF4-FFF2-40B4-BE49-F238E27FC236}">
                  <a16:creationId xmlns:a16="http://schemas.microsoft.com/office/drawing/2014/main" id="{9B9BE67F-D3D8-16D0-C2DE-7EA6E97C6ABF}"/>
                </a:ext>
              </a:extLst>
            </p:cNvPr>
            <p:cNvSpPr/>
            <p:nvPr/>
          </p:nvSpPr>
          <p:spPr>
            <a:xfrm>
              <a:off x="9067943" y="2541209"/>
              <a:ext cx="577945" cy="3386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4">
              <a:extLst>
                <a:ext uri="{FF2B5EF4-FFF2-40B4-BE49-F238E27FC236}">
                  <a16:creationId xmlns:a16="http://schemas.microsoft.com/office/drawing/2014/main" id="{2BCBA18B-1B4C-31AF-AD6A-174FA1CE796E}"/>
                </a:ext>
              </a:extLst>
            </p:cNvPr>
            <p:cNvGrpSpPr/>
            <p:nvPr/>
          </p:nvGrpSpPr>
          <p:grpSpPr>
            <a:xfrm>
              <a:off x="9065067" y="2438058"/>
              <a:ext cx="559377" cy="3497110"/>
              <a:chOff x="10226973" y="2438058"/>
              <a:chExt cx="559377" cy="3497110"/>
            </a:xfrm>
          </p:grpSpPr>
          <p:sp>
            <p:nvSpPr>
              <p:cNvPr id="18" name="Triangle 65">
                <a:extLst>
                  <a:ext uri="{FF2B5EF4-FFF2-40B4-BE49-F238E27FC236}">
                    <a16:creationId xmlns:a16="http://schemas.microsoft.com/office/drawing/2014/main" id="{791BDB08-7584-5113-02F7-47A1715FD86B}"/>
                  </a:ext>
                </a:extLst>
              </p:cNvPr>
              <p:cNvSpPr/>
              <p:nvPr/>
            </p:nvSpPr>
            <p:spPr>
              <a:xfrm rot="5400000">
                <a:off x="10182223" y="2482808"/>
                <a:ext cx="648877" cy="559377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iangle 66">
                <a:extLst>
                  <a:ext uri="{FF2B5EF4-FFF2-40B4-BE49-F238E27FC236}">
                    <a16:creationId xmlns:a16="http://schemas.microsoft.com/office/drawing/2014/main" id="{EE2B87A9-19CF-613E-C4FA-BF896D539CD3}"/>
                  </a:ext>
                </a:extLst>
              </p:cNvPr>
              <p:cNvSpPr/>
              <p:nvPr/>
            </p:nvSpPr>
            <p:spPr>
              <a:xfrm rot="5400000">
                <a:off x="10182223" y="3428100"/>
                <a:ext cx="648877" cy="559377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riangle 67">
                <a:extLst>
                  <a:ext uri="{FF2B5EF4-FFF2-40B4-BE49-F238E27FC236}">
                    <a16:creationId xmlns:a16="http://schemas.microsoft.com/office/drawing/2014/main" id="{6C415A51-5AC6-C2C3-E8EB-E25C185D1013}"/>
                  </a:ext>
                </a:extLst>
              </p:cNvPr>
              <p:cNvSpPr/>
              <p:nvPr/>
            </p:nvSpPr>
            <p:spPr>
              <a:xfrm rot="5400000">
                <a:off x="10182223" y="4379571"/>
                <a:ext cx="648877" cy="559377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iangle 68">
                <a:extLst>
                  <a:ext uri="{FF2B5EF4-FFF2-40B4-BE49-F238E27FC236}">
                    <a16:creationId xmlns:a16="http://schemas.microsoft.com/office/drawing/2014/main" id="{F411FC46-6C9C-4FA6-F1BD-9F1E48412D82}"/>
                  </a:ext>
                </a:extLst>
              </p:cNvPr>
              <p:cNvSpPr/>
              <p:nvPr/>
            </p:nvSpPr>
            <p:spPr>
              <a:xfrm rot="5400000">
                <a:off x="10182223" y="5331041"/>
                <a:ext cx="648877" cy="559377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69">
              <a:extLst>
                <a:ext uri="{FF2B5EF4-FFF2-40B4-BE49-F238E27FC236}">
                  <a16:creationId xmlns:a16="http://schemas.microsoft.com/office/drawing/2014/main" id="{15FE3B72-072C-82F5-E993-1F60CA240A4B}"/>
                </a:ext>
              </a:extLst>
            </p:cNvPr>
            <p:cNvGrpSpPr/>
            <p:nvPr/>
          </p:nvGrpSpPr>
          <p:grpSpPr>
            <a:xfrm rot="10800000">
              <a:off x="2453355" y="2436239"/>
              <a:ext cx="559377" cy="3497110"/>
              <a:chOff x="10220975" y="2424373"/>
              <a:chExt cx="559377" cy="3497110"/>
            </a:xfrm>
          </p:grpSpPr>
          <p:sp>
            <p:nvSpPr>
              <p:cNvPr id="9" name="Triangle 70">
                <a:extLst>
                  <a:ext uri="{FF2B5EF4-FFF2-40B4-BE49-F238E27FC236}">
                    <a16:creationId xmlns:a16="http://schemas.microsoft.com/office/drawing/2014/main" id="{4E3CC476-A0A3-97A1-75A1-B7154E9C574B}"/>
                  </a:ext>
                </a:extLst>
              </p:cNvPr>
              <p:cNvSpPr/>
              <p:nvPr/>
            </p:nvSpPr>
            <p:spPr>
              <a:xfrm rot="5400000">
                <a:off x="10176225" y="2469123"/>
                <a:ext cx="648877" cy="559377"/>
              </a:xfrm>
              <a:prstGeom prst="triangle">
                <a:avLst/>
              </a:prstGeom>
              <a:solidFill>
                <a:srgbClr val="A6EB8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riangle 71">
                <a:extLst>
                  <a:ext uri="{FF2B5EF4-FFF2-40B4-BE49-F238E27FC236}">
                    <a16:creationId xmlns:a16="http://schemas.microsoft.com/office/drawing/2014/main" id="{C2EA9439-46D2-D392-429E-756833583117}"/>
                  </a:ext>
                </a:extLst>
              </p:cNvPr>
              <p:cNvSpPr/>
              <p:nvPr/>
            </p:nvSpPr>
            <p:spPr>
              <a:xfrm rot="5400000">
                <a:off x="10176225" y="3414415"/>
                <a:ext cx="648877" cy="559377"/>
              </a:xfrm>
              <a:prstGeom prst="triangle">
                <a:avLst/>
              </a:prstGeom>
              <a:solidFill>
                <a:srgbClr val="A6EB8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iangle 72">
                <a:extLst>
                  <a:ext uri="{FF2B5EF4-FFF2-40B4-BE49-F238E27FC236}">
                    <a16:creationId xmlns:a16="http://schemas.microsoft.com/office/drawing/2014/main" id="{B5332CB0-F5B8-01E1-FD1F-2427028A2309}"/>
                  </a:ext>
                </a:extLst>
              </p:cNvPr>
              <p:cNvSpPr/>
              <p:nvPr/>
            </p:nvSpPr>
            <p:spPr>
              <a:xfrm rot="5400000">
                <a:off x="10176225" y="4365886"/>
                <a:ext cx="648877" cy="559377"/>
              </a:xfrm>
              <a:prstGeom prst="triangle">
                <a:avLst/>
              </a:prstGeom>
              <a:solidFill>
                <a:srgbClr val="A6EB8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iangle 73">
                <a:extLst>
                  <a:ext uri="{FF2B5EF4-FFF2-40B4-BE49-F238E27FC236}">
                    <a16:creationId xmlns:a16="http://schemas.microsoft.com/office/drawing/2014/main" id="{39B73D39-11AD-5BB5-2555-AB9078172979}"/>
                  </a:ext>
                </a:extLst>
              </p:cNvPr>
              <p:cNvSpPr/>
              <p:nvPr/>
            </p:nvSpPr>
            <p:spPr>
              <a:xfrm rot="5400000">
                <a:off x="10176225" y="5317356"/>
                <a:ext cx="648877" cy="559377"/>
              </a:xfrm>
              <a:prstGeom prst="triangle">
                <a:avLst/>
              </a:prstGeom>
              <a:solidFill>
                <a:srgbClr val="A6EB8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9629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B029-2FFC-ACD2-8D6D-1BA8EFDA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/>
              <a:t>Väčšina</a:t>
            </a:r>
            <a:r>
              <a:rPr lang="en-US" b="1"/>
              <a:t> </a:t>
            </a:r>
            <a:r>
              <a:rPr lang="en-US" b="1" err="1"/>
              <a:t>spoločností</a:t>
            </a:r>
            <a:r>
              <a:rPr lang="en-US" b="1"/>
              <a:t> </a:t>
            </a:r>
            <a:r>
              <a:rPr lang="en-US" b="1" err="1"/>
              <a:t>má</a:t>
            </a:r>
            <a:r>
              <a:rPr lang="en-US" b="1"/>
              <a:t> </a:t>
            </a:r>
            <a:r>
              <a:rPr lang="en-US" b="1" err="1"/>
              <a:t>naďalej</a:t>
            </a:r>
            <a:r>
              <a:rPr lang="en-US" b="1"/>
              <a:t> </a:t>
            </a:r>
            <a:r>
              <a:rPr lang="en-US" b="1" err="1"/>
              <a:t>nedostatok</a:t>
            </a:r>
            <a:r>
              <a:rPr lang="en-US" b="1"/>
              <a:t> </a:t>
            </a:r>
            <a:r>
              <a:rPr lang="en-US" b="1" err="1"/>
              <a:t>zručností</a:t>
            </a:r>
            <a:r>
              <a:rPr lang="en-US" b="1"/>
              <a:t> v </a:t>
            </a:r>
            <a:r>
              <a:rPr lang="en-US" b="1" err="1"/>
              <a:t>oblasti</a:t>
            </a:r>
            <a:r>
              <a:rPr lang="en-US" b="1"/>
              <a:t> ESG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3AD7E-DD2B-E34B-4CBC-F3B2723B4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417" y="2031629"/>
            <a:ext cx="10153650" cy="1109933"/>
          </a:xfrm>
        </p:spPr>
        <p:txBody>
          <a:bodyPr/>
          <a:lstStyle/>
          <a:p>
            <a:r>
              <a:rPr lang="sk-SK"/>
              <a:t>Slovenskí zamestnávatelia tvrdia</a:t>
            </a:r>
            <a:r>
              <a:rPr lang="en-US"/>
              <a:t>, </a:t>
            </a:r>
            <a:r>
              <a:rPr lang="en-US" err="1"/>
              <a:t>že</a:t>
            </a:r>
            <a:r>
              <a:rPr lang="en-US"/>
              <a:t> </a:t>
            </a:r>
            <a:r>
              <a:rPr lang="en-US" err="1"/>
              <a:t>im</a:t>
            </a:r>
            <a:r>
              <a:rPr lang="en-US"/>
              <a:t> </a:t>
            </a:r>
            <a:r>
              <a:rPr lang="en-US" err="1"/>
              <a:t>chýbajú</a:t>
            </a:r>
            <a:r>
              <a:rPr lang="en-US"/>
              <a:t> </a:t>
            </a:r>
            <a:r>
              <a:rPr lang="en-US" err="1"/>
              <a:t>talenty</a:t>
            </a:r>
            <a:r>
              <a:rPr lang="en-US"/>
              <a:t> </a:t>
            </a:r>
            <a:r>
              <a:rPr lang="en-US" err="1"/>
              <a:t>potrebné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dosiahnutie</a:t>
            </a:r>
            <a:r>
              <a:rPr lang="en-US"/>
              <a:t> ich </a:t>
            </a:r>
            <a:r>
              <a:rPr lang="en-US" err="1"/>
              <a:t>environmentálnych</a:t>
            </a:r>
            <a:r>
              <a:rPr lang="en-US"/>
              <a:t>, </a:t>
            </a:r>
            <a:r>
              <a:rPr lang="en-US" err="1"/>
              <a:t>sociálnych</a:t>
            </a:r>
            <a:r>
              <a:rPr lang="en-US"/>
              <a:t> a </a:t>
            </a:r>
            <a:r>
              <a:rPr lang="en-US" err="1"/>
              <a:t>riadiacich</a:t>
            </a:r>
            <a:r>
              <a:rPr lang="en-US"/>
              <a:t> </a:t>
            </a:r>
            <a:r>
              <a:rPr lang="en-US" err="1"/>
              <a:t>cieľov</a:t>
            </a:r>
            <a:r>
              <a:rPr lang="en-US"/>
              <a:t> (ESG).</a:t>
            </a:r>
          </a:p>
        </p:txBody>
      </p:sp>
      <p:pic>
        <p:nvPicPr>
          <p:cNvPr id="68" name="Picture 67" descr="A hand holding a green globe&#10;&#10;Description automatically generated">
            <a:extLst>
              <a:ext uri="{FF2B5EF4-FFF2-40B4-BE49-F238E27FC236}">
                <a16:creationId xmlns:a16="http://schemas.microsoft.com/office/drawing/2014/main" id="{BC0B409A-6FC0-F402-F60B-C07175727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725" y="2428438"/>
            <a:ext cx="2236275" cy="21207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8E4C11-4B53-55F6-A3DD-50E38A63FEEA}"/>
              </a:ext>
            </a:extLst>
          </p:cNvPr>
          <p:cNvGrpSpPr/>
          <p:nvPr/>
        </p:nvGrpSpPr>
        <p:grpSpPr>
          <a:xfrm>
            <a:off x="870415" y="2533369"/>
            <a:ext cx="10153651" cy="3709883"/>
            <a:chOff x="825445" y="2428438"/>
            <a:chExt cx="10153651" cy="3709883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C271750E-EEEA-9A0D-6E0E-EAC0BA9E4B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52645712"/>
                </p:ext>
              </p:extLst>
            </p:nvPr>
          </p:nvGraphicFramePr>
          <p:xfrm>
            <a:off x="825445" y="2428438"/>
            <a:ext cx="10153651" cy="29850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B94928-A1E3-D5A4-A788-17D0C21477A3}"/>
                </a:ext>
              </a:extLst>
            </p:cNvPr>
            <p:cNvSpPr txBox="1"/>
            <p:nvPr/>
          </p:nvSpPr>
          <p:spPr>
            <a:xfrm>
              <a:off x="1087093" y="5413464"/>
              <a:ext cx="1746416" cy="6001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"/>
              <a:r>
                <a:rPr lang="sk-SK" sz="1300" b="1"/>
                <a:t>Z</a:t>
              </a:r>
              <a:r>
                <a:rPr lang="en-US" sz="1300" b="1" u="none" strike="noStrike" err="1">
                  <a:effectLst/>
                </a:rPr>
                <a:t>vyšovanie</a:t>
              </a:r>
              <a:r>
                <a:rPr lang="en-US" sz="1300" b="1" u="none" strike="noStrike">
                  <a:effectLst/>
                </a:rPr>
                <a:t> </a:t>
              </a:r>
              <a:r>
                <a:rPr lang="en-US" sz="1300" b="1" u="none" strike="noStrike" err="1">
                  <a:effectLst/>
                </a:rPr>
                <a:t>kvalifikácie</a:t>
              </a:r>
              <a:r>
                <a:rPr lang="en-US" sz="1300" b="1" u="none" strike="noStrike">
                  <a:effectLst/>
                </a:rPr>
                <a:t> a </a:t>
              </a:r>
              <a:r>
                <a:rPr lang="en-US" sz="1300" b="1" u="none" strike="noStrike" err="1">
                  <a:effectLst/>
                </a:rPr>
                <a:t>školenie</a:t>
              </a:r>
              <a:r>
                <a:rPr lang="en-US" sz="1300" b="1" u="none" strike="noStrike">
                  <a:effectLst/>
                </a:rPr>
                <a:t> </a:t>
              </a:r>
              <a:r>
                <a:rPr lang="en-US" sz="1300" b="1" u="none" strike="noStrike" err="1">
                  <a:effectLst/>
                </a:rPr>
                <a:t>existujúcich</a:t>
              </a:r>
              <a:r>
                <a:rPr lang="en-US" sz="1300" b="1" u="none" strike="noStrike">
                  <a:effectLst/>
                </a:rPr>
                <a:t> </a:t>
              </a:r>
              <a:r>
                <a:rPr lang="en-US" sz="1300" b="1" u="none" strike="noStrike" err="1">
                  <a:effectLst/>
                </a:rPr>
                <a:t>talentov</a:t>
              </a:r>
              <a:endParaRPr lang="en-US" sz="1300" b="1" i="0" u="none" strike="noStrike">
                <a:solidFill>
                  <a:srgbClr val="2F75B5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42D7CA-6C62-4A59-1B34-C3DE30B62A93}"/>
                </a:ext>
              </a:extLst>
            </p:cNvPr>
            <p:cNvSpPr txBox="1"/>
            <p:nvPr/>
          </p:nvSpPr>
          <p:spPr>
            <a:xfrm>
              <a:off x="3062649" y="5438130"/>
              <a:ext cx="1746416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"/>
              <a:r>
                <a:rPr lang="en-US" sz="1300" b="1" u="none" strike="noStrike" err="1">
                  <a:effectLst/>
                </a:rPr>
                <a:t>Nábor</a:t>
              </a:r>
              <a:r>
                <a:rPr lang="en-US" sz="1300" b="1" u="none" strike="noStrike">
                  <a:effectLst/>
                </a:rPr>
                <a:t> </a:t>
              </a:r>
              <a:r>
                <a:rPr lang="en-US" sz="1300" b="1" u="none" strike="noStrike" err="1">
                  <a:effectLst/>
                </a:rPr>
                <a:t>nových</a:t>
              </a:r>
              <a:r>
                <a:rPr lang="en-US" sz="1300" b="1" u="none" strike="noStrike">
                  <a:effectLst/>
                </a:rPr>
                <a:t>, </a:t>
              </a:r>
              <a:r>
                <a:rPr lang="en-US" sz="1300" b="1" u="none" strike="noStrike" err="1">
                  <a:effectLst/>
                </a:rPr>
                <a:t>externých</a:t>
              </a:r>
              <a:r>
                <a:rPr lang="en-US" sz="1300" b="1" u="none" strike="noStrike">
                  <a:effectLst/>
                </a:rPr>
                <a:t> </a:t>
              </a:r>
              <a:r>
                <a:rPr lang="en-US" sz="1300" b="1" u="none" strike="noStrike" err="1">
                  <a:effectLst/>
                </a:rPr>
                <a:t>talentov</a:t>
              </a:r>
              <a:endParaRPr lang="en-US" sz="1300" b="1" i="0" u="none" strike="noStrike">
                <a:solidFill>
                  <a:srgbClr val="2F75B5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6AC19F-6D5E-DC05-7246-79ED931E8D8E}"/>
                </a:ext>
              </a:extLst>
            </p:cNvPr>
            <p:cNvSpPr txBox="1"/>
            <p:nvPr/>
          </p:nvSpPr>
          <p:spPr>
            <a:xfrm>
              <a:off x="4992622" y="5338102"/>
              <a:ext cx="1834218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"/>
              <a:r>
                <a:rPr lang="en-US" sz="1300" b="1" u="none" strike="noStrike" err="1">
                  <a:effectLst/>
                </a:rPr>
                <a:t>Pridanie</a:t>
              </a:r>
              <a:r>
                <a:rPr lang="en-US" sz="1300" b="1" u="none" strike="noStrike">
                  <a:effectLst/>
                </a:rPr>
                <a:t> ESG</a:t>
              </a:r>
              <a:r>
                <a:rPr lang="sk-SK" sz="1300" b="1" u="none" strike="noStrike">
                  <a:effectLst/>
                </a:rPr>
                <a:t> zodpovedností</a:t>
              </a:r>
              <a:r>
                <a:rPr lang="en-US" sz="1300" b="1" u="none" strike="noStrike">
                  <a:effectLst/>
                </a:rPr>
                <a:t> do </a:t>
              </a:r>
              <a:r>
                <a:rPr lang="en-US" sz="1300" b="1" u="none" strike="noStrike" err="1">
                  <a:effectLst/>
                </a:rPr>
                <a:t>existujúcich</a:t>
              </a:r>
              <a:r>
                <a:rPr lang="en-US" sz="1300" b="1" u="none" strike="noStrike">
                  <a:effectLst/>
                </a:rPr>
                <a:t>, </a:t>
              </a:r>
              <a:r>
                <a:rPr lang="en-US" sz="1300" b="1" u="none" strike="noStrike" err="1">
                  <a:effectLst/>
                </a:rPr>
                <a:t>súčasných</a:t>
              </a:r>
              <a:r>
                <a:rPr lang="en-US" sz="1300" b="1" u="none" strike="noStrike">
                  <a:effectLst/>
                </a:rPr>
                <a:t> </a:t>
              </a:r>
              <a:r>
                <a:rPr lang="en-US" sz="1300" b="1" u="none" strike="noStrike" err="1">
                  <a:effectLst/>
                </a:rPr>
                <a:t>pozícií</a:t>
              </a:r>
              <a:endParaRPr lang="en-US" sz="1300" b="1" i="0" u="none" strike="noStrike">
                <a:solidFill>
                  <a:srgbClr val="2F75B5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AF1D75-1A4F-301E-C57D-9CBC64BD9CB4}"/>
                </a:ext>
              </a:extLst>
            </p:cNvPr>
            <p:cNvSpPr txBox="1"/>
            <p:nvPr/>
          </p:nvSpPr>
          <p:spPr>
            <a:xfrm>
              <a:off x="6993466" y="5410163"/>
              <a:ext cx="1761065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"/>
              <a:r>
                <a:rPr lang="en-US" sz="1300" b="1" u="none" strike="noStrike" err="1">
                  <a:effectLst/>
                </a:rPr>
                <a:t>Prizvať</a:t>
              </a:r>
              <a:r>
                <a:rPr lang="en-US" sz="1300" b="1" u="none" strike="noStrike">
                  <a:effectLst/>
                </a:rPr>
                <a:t> </a:t>
              </a:r>
              <a:r>
                <a:rPr lang="en-US" sz="1300" b="1" u="none" strike="noStrike" err="1">
                  <a:effectLst/>
                </a:rPr>
                <a:t>externých</a:t>
              </a:r>
              <a:r>
                <a:rPr lang="en-US" sz="1300" b="1" u="none" strike="noStrike">
                  <a:effectLst/>
                </a:rPr>
                <a:t> </a:t>
              </a:r>
              <a:r>
                <a:rPr lang="en-US" sz="1300" b="1" u="none" strike="noStrike" err="1">
                  <a:effectLst/>
                </a:rPr>
                <a:t>konzultantov</a:t>
              </a:r>
              <a:endParaRPr lang="en-US" sz="1300" b="1" i="0" u="none" strike="noStrike">
                <a:solidFill>
                  <a:srgbClr val="2F75B5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6113C4-AE2B-4446-688E-DBF5A71CC6BF}"/>
                </a:ext>
              </a:extLst>
            </p:cNvPr>
            <p:cNvSpPr txBox="1"/>
            <p:nvPr/>
          </p:nvSpPr>
          <p:spPr>
            <a:xfrm>
              <a:off x="8980310" y="5406263"/>
              <a:ext cx="1761065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"/>
              <a:r>
                <a:rPr lang="en-US" sz="1300" b="1" u="none" strike="noStrike" err="1">
                  <a:effectLst/>
                </a:rPr>
                <a:t>Máme</a:t>
              </a:r>
              <a:r>
                <a:rPr lang="en-US" sz="1300" b="1" u="none" strike="noStrike">
                  <a:effectLst/>
                </a:rPr>
                <a:t> </a:t>
              </a:r>
              <a:r>
                <a:rPr lang="en-US" sz="1300" b="1" u="none" strike="noStrike" err="1">
                  <a:effectLst/>
                </a:rPr>
                <a:t>všetky</a:t>
              </a:r>
              <a:r>
                <a:rPr lang="en-US" sz="1300" b="1" u="none" strike="noStrike">
                  <a:effectLst/>
                </a:rPr>
                <a:t> </a:t>
              </a:r>
              <a:r>
                <a:rPr lang="en-US" sz="1300" b="1" u="none" strike="noStrike" err="1">
                  <a:effectLst/>
                </a:rPr>
                <a:t>potrebné</a:t>
              </a:r>
              <a:r>
                <a:rPr lang="en-US" sz="1300" b="1" u="none" strike="noStrike">
                  <a:effectLst/>
                </a:rPr>
                <a:t> </a:t>
              </a:r>
              <a:r>
                <a:rPr lang="en-US" sz="1300" b="1" u="none" strike="noStrike" err="1">
                  <a:effectLst/>
                </a:rPr>
                <a:t>talenty</a:t>
              </a:r>
              <a:endParaRPr lang="en-US" sz="1300" b="1" i="0" u="none" strike="noStrike">
                <a:solidFill>
                  <a:srgbClr val="2F75B5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E32A64A-F0BB-C15C-D818-911A24943E65}"/>
                </a:ext>
              </a:extLst>
            </p:cNvPr>
            <p:cNvGrpSpPr/>
            <p:nvPr/>
          </p:nvGrpSpPr>
          <p:grpSpPr>
            <a:xfrm>
              <a:off x="1072444" y="5024229"/>
              <a:ext cx="1761065" cy="230832"/>
              <a:chOff x="1272720" y="5234727"/>
              <a:chExt cx="1761065" cy="230832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4F607B1-36C5-1264-31A1-AA9479BB0B19}"/>
                  </a:ext>
                </a:extLst>
              </p:cNvPr>
              <p:cNvSpPr txBox="1"/>
              <p:nvPr/>
            </p:nvSpPr>
            <p:spPr>
              <a:xfrm>
                <a:off x="1272720" y="5234727"/>
                <a:ext cx="869245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"/>
                <a:r>
                  <a:rPr lang="en-US" sz="1500" b="1" u="none" strike="noStrike">
                    <a:solidFill>
                      <a:srgbClr val="386097"/>
                    </a:solidFill>
                    <a:effectLst/>
                  </a:rPr>
                  <a:t>2022</a:t>
                </a:r>
                <a:endParaRPr lang="en-US" sz="1500" b="1" i="0" u="none" strike="noStrike">
                  <a:solidFill>
                    <a:srgbClr val="386097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94F69B4-98AD-18C7-EF44-8F8D98382FB0}"/>
                  </a:ext>
                </a:extLst>
              </p:cNvPr>
              <p:cNvSpPr txBox="1"/>
              <p:nvPr/>
            </p:nvSpPr>
            <p:spPr>
              <a:xfrm>
                <a:off x="2164541" y="5234727"/>
                <a:ext cx="869244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"/>
                <a:r>
                  <a:rPr lang="en-US" sz="1500" b="1" u="none" strike="noStrike">
                    <a:solidFill>
                      <a:srgbClr val="5C7D70"/>
                    </a:solidFill>
                    <a:effectLst/>
                  </a:rPr>
                  <a:t>2024</a:t>
                </a:r>
                <a:endParaRPr lang="en-US" sz="1500" b="1" i="0" u="none" strike="noStrike">
                  <a:solidFill>
                    <a:srgbClr val="5C7D7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2677D6-3792-FA52-5A8C-D2BB79D9C0E5}"/>
                </a:ext>
              </a:extLst>
            </p:cNvPr>
            <p:cNvGrpSpPr/>
            <p:nvPr/>
          </p:nvGrpSpPr>
          <p:grpSpPr>
            <a:xfrm>
              <a:off x="3047999" y="5024229"/>
              <a:ext cx="1761065" cy="230832"/>
              <a:chOff x="1272720" y="5234727"/>
              <a:chExt cx="1761065" cy="2308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0F725A-5D9B-E56F-AF26-CF78E8EC700B}"/>
                  </a:ext>
                </a:extLst>
              </p:cNvPr>
              <p:cNvSpPr txBox="1"/>
              <p:nvPr/>
            </p:nvSpPr>
            <p:spPr>
              <a:xfrm>
                <a:off x="1272720" y="5234727"/>
                <a:ext cx="869245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"/>
                <a:r>
                  <a:rPr lang="en-US" sz="1500" b="1" u="none" strike="noStrike">
                    <a:solidFill>
                      <a:srgbClr val="386097"/>
                    </a:solidFill>
                    <a:effectLst/>
                  </a:rPr>
                  <a:t>2022</a:t>
                </a:r>
                <a:endParaRPr lang="en-US" sz="1500" b="1" i="0" u="none" strike="noStrike">
                  <a:solidFill>
                    <a:srgbClr val="386097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AFFFF1-F51F-BB84-9A07-8374B1C78908}"/>
                  </a:ext>
                </a:extLst>
              </p:cNvPr>
              <p:cNvSpPr txBox="1"/>
              <p:nvPr/>
            </p:nvSpPr>
            <p:spPr>
              <a:xfrm>
                <a:off x="2164541" y="5234727"/>
                <a:ext cx="869244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"/>
                <a:r>
                  <a:rPr lang="en-US" sz="1500" b="1" u="none" strike="noStrike">
                    <a:solidFill>
                      <a:srgbClr val="5C7D70"/>
                    </a:solidFill>
                    <a:effectLst/>
                  </a:rPr>
                  <a:t>2024</a:t>
                </a:r>
                <a:endParaRPr lang="en-US" sz="1500" b="1" i="0" u="none" strike="noStrike">
                  <a:solidFill>
                    <a:srgbClr val="5C7D7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B086BB-6332-18C5-85E8-53B978A39EE8}"/>
                </a:ext>
              </a:extLst>
            </p:cNvPr>
            <p:cNvGrpSpPr/>
            <p:nvPr/>
          </p:nvGrpSpPr>
          <p:grpSpPr>
            <a:xfrm>
              <a:off x="5017910" y="5024229"/>
              <a:ext cx="1761065" cy="230832"/>
              <a:chOff x="1272720" y="5234727"/>
              <a:chExt cx="1761065" cy="23083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BD5C57-E359-2DF8-D0FD-21269F92BCBE}"/>
                  </a:ext>
                </a:extLst>
              </p:cNvPr>
              <p:cNvSpPr txBox="1"/>
              <p:nvPr/>
            </p:nvSpPr>
            <p:spPr>
              <a:xfrm>
                <a:off x="1272720" y="5234727"/>
                <a:ext cx="869245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"/>
                <a:r>
                  <a:rPr lang="en-US" sz="1500" b="1" u="none" strike="noStrike">
                    <a:solidFill>
                      <a:srgbClr val="386097"/>
                    </a:solidFill>
                    <a:effectLst/>
                  </a:rPr>
                  <a:t>2022</a:t>
                </a:r>
                <a:endParaRPr lang="en-US" sz="1500" b="1" i="0" u="none" strike="noStrike">
                  <a:solidFill>
                    <a:srgbClr val="386097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D3E423-7DD7-1DFC-CAB4-B260EF004555}"/>
                  </a:ext>
                </a:extLst>
              </p:cNvPr>
              <p:cNvSpPr txBox="1"/>
              <p:nvPr/>
            </p:nvSpPr>
            <p:spPr>
              <a:xfrm>
                <a:off x="2164541" y="5234727"/>
                <a:ext cx="869244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"/>
                <a:r>
                  <a:rPr lang="en-US" sz="1500" b="1" u="none" strike="noStrike">
                    <a:solidFill>
                      <a:srgbClr val="5C7D70"/>
                    </a:solidFill>
                    <a:effectLst/>
                  </a:rPr>
                  <a:t>2024</a:t>
                </a:r>
                <a:endParaRPr lang="en-US" sz="1500" b="1" i="0" u="none" strike="noStrike">
                  <a:solidFill>
                    <a:srgbClr val="5C7D7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6CFCD1-B898-EF98-8BC7-5B057EDCE33A}"/>
                </a:ext>
              </a:extLst>
            </p:cNvPr>
            <p:cNvGrpSpPr/>
            <p:nvPr/>
          </p:nvGrpSpPr>
          <p:grpSpPr>
            <a:xfrm>
              <a:off x="6993466" y="5024229"/>
              <a:ext cx="1761065" cy="230832"/>
              <a:chOff x="1272720" y="5234727"/>
              <a:chExt cx="1761065" cy="23083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E3A7F-8030-7A61-DFBD-3BC3958793BC}"/>
                  </a:ext>
                </a:extLst>
              </p:cNvPr>
              <p:cNvSpPr txBox="1"/>
              <p:nvPr/>
            </p:nvSpPr>
            <p:spPr>
              <a:xfrm>
                <a:off x="1272720" y="5234727"/>
                <a:ext cx="869245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"/>
                <a:r>
                  <a:rPr lang="en-US" sz="1500" b="1" u="none" strike="noStrike">
                    <a:solidFill>
                      <a:srgbClr val="386097"/>
                    </a:solidFill>
                    <a:effectLst/>
                  </a:rPr>
                  <a:t>2022</a:t>
                </a:r>
                <a:endParaRPr lang="en-US" sz="1500" b="1" i="0" u="none" strike="noStrike">
                  <a:solidFill>
                    <a:srgbClr val="386097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8FE288-F0D5-85EB-9B40-0FE9047B46EF}"/>
                  </a:ext>
                </a:extLst>
              </p:cNvPr>
              <p:cNvSpPr txBox="1"/>
              <p:nvPr/>
            </p:nvSpPr>
            <p:spPr>
              <a:xfrm>
                <a:off x="2164541" y="5234727"/>
                <a:ext cx="869244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"/>
                <a:r>
                  <a:rPr lang="en-US" sz="1500" b="1" u="none" strike="noStrike">
                    <a:solidFill>
                      <a:srgbClr val="5C7D70"/>
                    </a:solidFill>
                    <a:effectLst/>
                  </a:rPr>
                  <a:t>2024</a:t>
                </a:r>
                <a:endParaRPr lang="en-US" sz="1500" b="1" i="0" u="none" strike="noStrike">
                  <a:solidFill>
                    <a:srgbClr val="5C7D7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C3D2739-20FC-7CFA-68B3-AB744DAD8EBF}"/>
                </a:ext>
              </a:extLst>
            </p:cNvPr>
            <p:cNvGrpSpPr/>
            <p:nvPr/>
          </p:nvGrpSpPr>
          <p:grpSpPr>
            <a:xfrm>
              <a:off x="8969022" y="5024229"/>
              <a:ext cx="1761065" cy="230832"/>
              <a:chOff x="1272720" y="5234727"/>
              <a:chExt cx="1761065" cy="23083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593737-49E6-1A8E-5C64-8CD2AFDCAAE5}"/>
                  </a:ext>
                </a:extLst>
              </p:cNvPr>
              <p:cNvSpPr txBox="1"/>
              <p:nvPr/>
            </p:nvSpPr>
            <p:spPr>
              <a:xfrm>
                <a:off x="1272720" y="5234727"/>
                <a:ext cx="869245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"/>
                <a:r>
                  <a:rPr lang="en-US" sz="1500" b="1" u="none" strike="noStrike">
                    <a:solidFill>
                      <a:srgbClr val="386097"/>
                    </a:solidFill>
                    <a:effectLst/>
                  </a:rPr>
                  <a:t>2022</a:t>
                </a:r>
                <a:endParaRPr lang="en-US" sz="1500" b="1" i="0" u="none" strike="noStrike">
                  <a:solidFill>
                    <a:srgbClr val="386097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77884F-1054-91B0-B23C-6C3027D396C6}"/>
                  </a:ext>
                </a:extLst>
              </p:cNvPr>
              <p:cNvSpPr txBox="1"/>
              <p:nvPr/>
            </p:nvSpPr>
            <p:spPr>
              <a:xfrm>
                <a:off x="2164541" y="5234727"/>
                <a:ext cx="869244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"/>
                <a:r>
                  <a:rPr lang="en-US" sz="1500" b="1" u="none" strike="noStrike">
                    <a:solidFill>
                      <a:srgbClr val="5C7D70"/>
                    </a:solidFill>
                    <a:effectLst/>
                  </a:rPr>
                  <a:t>2024</a:t>
                </a:r>
                <a:endParaRPr lang="en-US" sz="1500" b="1" i="0" u="none" strike="noStrike">
                  <a:solidFill>
                    <a:srgbClr val="5C7D7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EB9F1D-F9BD-83F8-C104-1C2AC35DBF8A}"/>
              </a:ext>
            </a:extLst>
          </p:cNvPr>
          <p:cNvGrpSpPr/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25" name="Triangle 2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B680BA1-833B-37EA-DF89-BF9BE3CC91B7}"/>
                </a:ext>
              </a:extLst>
            </p:cNvPr>
            <p:cNvSpPr/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2D478-A9A9-EFB2-F9A1-C0BBD9A18FEE}"/>
                </a:ext>
              </a:extLst>
            </p:cNvPr>
            <p:cNvSpPr/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>
              <a:hlinkClick r:id="rId5" action="ppaction://hlinksldjump"/>
              <a:extLst>
                <a:ext uri="{FF2B5EF4-FFF2-40B4-BE49-F238E27FC236}">
                  <a16:creationId xmlns:a16="http://schemas.microsoft.com/office/drawing/2014/main" id="{89699CB0-9385-2C8F-C66D-7BBBF1B592F1}"/>
                </a:ext>
              </a:extLst>
            </p:cNvPr>
            <p:cNvPicPr/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985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5A60D9-196D-3FB2-2141-C5BF34F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17" y="2858063"/>
            <a:ext cx="3931652" cy="1141873"/>
          </a:xfrm>
        </p:spPr>
        <p:txBody>
          <a:bodyPr/>
          <a:lstStyle/>
          <a:p>
            <a:r>
              <a:rPr lang="sk-SK">
                <a:latin typeface="Arial"/>
                <a:cs typeface="Arial"/>
              </a:rPr>
              <a:t>O prieskume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9D9B67-53CF-E80D-A977-F98C77205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45761" y="2156233"/>
            <a:ext cx="637765" cy="6377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603BFB-9025-0BF9-07F6-D1E06C309C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3" name="Triangle 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5913CC1-19AA-3693-7384-76D0E9102C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iangle 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9A92B4-D8F8-68B7-BF0A-CEA61065E9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>
              <a:hlinkClick r:id="rId6" action="ppaction://hlinksldjump"/>
              <a:extLst>
                <a:ext uri="{FF2B5EF4-FFF2-40B4-BE49-F238E27FC236}">
                  <a16:creationId xmlns:a16="http://schemas.microsoft.com/office/drawing/2014/main" id="{F59EDBB9-CDDF-B491-C717-9468339C94B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095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B4A1F64-34EF-18D1-04CF-BCFF300A217B}"/>
              </a:ext>
            </a:extLst>
          </p:cNvPr>
          <p:cNvGrpSpPr/>
          <p:nvPr/>
        </p:nvGrpSpPr>
        <p:grpSpPr>
          <a:xfrm>
            <a:off x="0" y="2729090"/>
            <a:ext cx="12192000" cy="3417765"/>
            <a:chOff x="0" y="2725534"/>
            <a:chExt cx="12192000" cy="34177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209BC1-2CFF-52FD-58B5-2C6ED3D47CEA}"/>
                </a:ext>
              </a:extLst>
            </p:cNvPr>
            <p:cNvSpPr/>
            <p:nvPr/>
          </p:nvSpPr>
          <p:spPr>
            <a:xfrm>
              <a:off x="0" y="2725534"/>
              <a:ext cx="12192000" cy="3417765"/>
            </a:xfrm>
            <a:prstGeom prst="rect">
              <a:avLst/>
            </a:prstGeom>
            <a:solidFill>
              <a:srgbClr val="70BF5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5F9C551-956D-8305-CC48-62428CC165B6}"/>
                </a:ext>
              </a:extLst>
            </p:cNvPr>
            <p:cNvCxnSpPr>
              <a:cxnSpLocks/>
            </p:cNvCxnSpPr>
            <p:nvPr/>
          </p:nvCxnSpPr>
          <p:spPr>
            <a:xfrm>
              <a:off x="8442005" y="3028645"/>
              <a:ext cx="0" cy="2818657"/>
            </a:xfrm>
            <a:prstGeom prst="line">
              <a:avLst/>
            </a:prstGeom>
            <a:ln w="25400" cap="rnd">
              <a:solidFill>
                <a:srgbClr val="A6EB8C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9222E93-AE44-8C82-468D-E79A4FFFFA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0250" t="15299" r="10250" b="-17415"/>
          <a:stretch/>
        </p:blipFill>
        <p:spPr>
          <a:xfrm>
            <a:off x="10363200" y="0"/>
            <a:ext cx="1828799" cy="16322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7B326C-6E10-2D17-D48F-D01B8EE3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14701"/>
            <a:ext cx="10153650" cy="456190"/>
          </a:xfrm>
        </p:spPr>
        <p:txBody>
          <a:bodyPr/>
          <a:lstStyle/>
          <a:p>
            <a:r>
              <a:rPr lang="sk-SK" b="1"/>
              <a:t>O prieskume</a:t>
            </a:r>
            <a:endParaRPr lang="en-US" b="1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CBDE49-B7D4-B972-6D13-DEEA56BC4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263537"/>
            <a:ext cx="10153650" cy="1083436"/>
          </a:xfrm>
        </p:spPr>
        <p:txBody>
          <a:bodyPr/>
          <a:lstStyle/>
          <a:p>
            <a:r>
              <a:rPr lang="en-US" sz="1400" b="1" err="1">
                <a:latin typeface="Arial" panose="020B0604020202020204"/>
                <a:cs typeface="Arial"/>
              </a:rPr>
              <a:t>Prieskum</a:t>
            </a:r>
            <a:r>
              <a:rPr lang="en-US" sz="1400" b="1">
                <a:latin typeface="Arial" panose="020B0604020202020204"/>
                <a:cs typeface="Arial"/>
              </a:rPr>
              <a:t> ManpowerGroup Employment Outlook Survey je </a:t>
            </a:r>
            <a:r>
              <a:rPr lang="en-US" sz="1400" b="1" err="1">
                <a:latin typeface="Arial" panose="020B0604020202020204"/>
                <a:cs typeface="Arial"/>
              </a:rPr>
              <a:t>najkomplexnejší</a:t>
            </a:r>
            <a:r>
              <a:rPr lang="en-US" sz="1400" b="1">
                <a:latin typeface="Arial" panose="020B0604020202020204"/>
                <a:cs typeface="Arial"/>
              </a:rPr>
              <a:t>, do </a:t>
            </a:r>
            <a:r>
              <a:rPr lang="en-US" sz="1400" b="1" err="1">
                <a:latin typeface="Arial" panose="020B0604020202020204"/>
                <a:cs typeface="Arial"/>
              </a:rPr>
              <a:t>budúcnosti</a:t>
            </a:r>
            <a:r>
              <a:rPr lang="en-US" sz="1400" b="1">
                <a:latin typeface="Arial" panose="020B0604020202020204"/>
                <a:cs typeface="Arial"/>
              </a:rPr>
              <a:t> </a:t>
            </a:r>
            <a:r>
              <a:rPr lang="en-US" sz="1400" b="1" err="1">
                <a:latin typeface="Arial" panose="020B0604020202020204"/>
                <a:cs typeface="Arial"/>
              </a:rPr>
              <a:t>orientovaný</a:t>
            </a:r>
            <a:r>
              <a:rPr lang="en-US" sz="1400" b="1">
                <a:latin typeface="Arial" panose="020B0604020202020204"/>
                <a:cs typeface="Arial"/>
              </a:rPr>
              <a:t> </a:t>
            </a:r>
            <a:r>
              <a:rPr lang="en-US" sz="1400" b="1" err="1">
                <a:latin typeface="Arial" panose="020B0604020202020204"/>
                <a:cs typeface="Arial"/>
              </a:rPr>
              <a:t>prieskum</a:t>
            </a:r>
            <a:r>
              <a:rPr lang="en-US" sz="1400" b="1">
                <a:latin typeface="Arial" panose="020B0604020202020204"/>
                <a:cs typeface="Arial"/>
              </a:rPr>
              <a:t> </a:t>
            </a:r>
            <a:r>
              <a:rPr lang="en-US" sz="1400" b="1" err="1">
                <a:latin typeface="Arial" panose="020B0604020202020204"/>
                <a:cs typeface="Arial"/>
              </a:rPr>
              <a:t>zamestnanosti</a:t>
            </a:r>
            <a:r>
              <a:rPr lang="en-US" sz="1400" b="1">
                <a:latin typeface="Arial" panose="020B0604020202020204"/>
                <a:cs typeface="Arial"/>
              </a:rPr>
              <a:t> </a:t>
            </a:r>
            <a:r>
              <a:rPr lang="en-US" sz="1400" b="1" err="1">
                <a:latin typeface="Arial" panose="020B0604020202020204"/>
                <a:cs typeface="Arial"/>
              </a:rPr>
              <a:t>svojho</a:t>
            </a:r>
            <a:r>
              <a:rPr lang="en-US" sz="1400" b="1">
                <a:latin typeface="Arial" panose="020B0604020202020204"/>
                <a:cs typeface="Arial"/>
              </a:rPr>
              <a:t> </a:t>
            </a:r>
            <a:r>
              <a:rPr lang="en-US" sz="1400" b="1" err="1">
                <a:latin typeface="Arial" panose="020B0604020202020204"/>
                <a:cs typeface="Arial"/>
              </a:rPr>
              <a:t>druhu</a:t>
            </a:r>
            <a:r>
              <a:rPr lang="en-US" sz="1400" b="1">
                <a:latin typeface="Arial" panose="020B0604020202020204"/>
                <a:cs typeface="Arial"/>
              </a:rPr>
              <a:t>, </a:t>
            </a:r>
            <a:r>
              <a:rPr lang="en-US" sz="1400" b="1" err="1">
                <a:latin typeface="Arial" panose="020B0604020202020204"/>
                <a:cs typeface="Arial"/>
              </a:rPr>
              <a:t>ktorý</a:t>
            </a:r>
            <a:r>
              <a:rPr lang="en-US" sz="1400" b="1">
                <a:latin typeface="Arial" panose="020B0604020202020204"/>
                <a:cs typeface="Arial"/>
              </a:rPr>
              <a:t> sa </a:t>
            </a:r>
            <a:r>
              <a:rPr lang="en-US" sz="1400" b="1" err="1">
                <a:latin typeface="Arial" panose="020B0604020202020204"/>
                <a:cs typeface="Arial"/>
              </a:rPr>
              <a:t>celosvetovo</a:t>
            </a:r>
            <a:r>
              <a:rPr lang="en-US" sz="1400" b="1">
                <a:latin typeface="Arial" panose="020B0604020202020204"/>
                <a:cs typeface="Arial"/>
              </a:rPr>
              <a:t> </a:t>
            </a:r>
            <a:r>
              <a:rPr lang="en-US" sz="1400" b="1" err="1">
                <a:latin typeface="Arial" panose="020B0604020202020204"/>
                <a:cs typeface="Arial"/>
              </a:rPr>
              <a:t>používa</a:t>
            </a:r>
            <a:r>
              <a:rPr lang="en-US" sz="1400" b="1">
                <a:latin typeface="Arial" panose="020B0604020202020204"/>
                <a:cs typeface="Arial"/>
              </a:rPr>
              <a:t> </a:t>
            </a:r>
            <a:r>
              <a:rPr lang="en-US" sz="1400" b="1" err="1">
                <a:latin typeface="Arial" panose="020B0604020202020204"/>
                <a:cs typeface="Arial"/>
              </a:rPr>
              <a:t>ako</a:t>
            </a:r>
            <a:r>
              <a:rPr lang="en-US" sz="1400" b="1">
                <a:latin typeface="Arial" panose="020B0604020202020204"/>
                <a:cs typeface="Arial"/>
              </a:rPr>
              <a:t> </a:t>
            </a:r>
            <a:r>
              <a:rPr lang="en-US" sz="1400" b="1" err="1">
                <a:latin typeface="Arial" panose="020B0604020202020204"/>
                <a:cs typeface="Arial"/>
              </a:rPr>
              <a:t>kľúčový</a:t>
            </a:r>
            <a:r>
              <a:rPr lang="en-US" sz="1400" b="1">
                <a:latin typeface="Arial" panose="020B0604020202020204"/>
                <a:cs typeface="Arial"/>
              </a:rPr>
              <a:t> </a:t>
            </a:r>
            <a:r>
              <a:rPr lang="en-US" sz="1400" b="1" err="1">
                <a:latin typeface="Arial" panose="020B0604020202020204"/>
                <a:cs typeface="Arial"/>
              </a:rPr>
              <a:t>ekonomický</a:t>
            </a:r>
            <a:r>
              <a:rPr lang="en-US" sz="1400" b="1">
                <a:latin typeface="Arial" panose="020B0604020202020204"/>
                <a:cs typeface="Arial"/>
              </a:rPr>
              <a:t> </a:t>
            </a:r>
            <a:r>
              <a:rPr lang="en-US" sz="1400" b="1" err="1">
                <a:latin typeface="Arial" panose="020B0604020202020204"/>
                <a:cs typeface="Arial"/>
              </a:rPr>
              <a:t>ukazovateľ</a:t>
            </a:r>
            <a:r>
              <a:rPr lang="en-US" sz="1400" b="1">
                <a:latin typeface="Arial" panose="020B0604020202020204"/>
                <a:cs typeface="Arial"/>
              </a:rPr>
              <a:t>. </a:t>
            </a:r>
            <a:r>
              <a:rPr lang="en-US" sz="1400" err="1">
                <a:latin typeface="Arial" panose="020B0604020202020204"/>
                <a:cs typeface="Arial"/>
              </a:rPr>
              <a:t>Čistý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výhľad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zamestnanosti</a:t>
            </a:r>
            <a:r>
              <a:rPr lang="en-US" sz="1400">
                <a:latin typeface="Arial" panose="020B0604020202020204"/>
                <a:cs typeface="Arial"/>
              </a:rPr>
              <a:t> sa </a:t>
            </a:r>
            <a:r>
              <a:rPr lang="en-US" sz="1400" err="1">
                <a:latin typeface="Arial" panose="020B0604020202020204"/>
                <a:cs typeface="Arial"/>
              </a:rPr>
              <a:t>odvodzuje</a:t>
            </a:r>
            <a:r>
              <a:rPr lang="en-US" sz="1400">
                <a:latin typeface="Arial" panose="020B0604020202020204"/>
                <a:cs typeface="Arial"/>
              </a:rPr>
              <a:t> od </a:t>
            </a:r>
            <a:r>
              <a:rPr lang="en-US" sz="1400" err="1">
                <a:latin typeface="Arial" panose="020B0604020202020204"/>
                <a:cs typeface="Arial"/>
              </a:rPr>
              <a:t>percenta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zamestnávateľov</a:t>
            </a:r>
            <a:r>
              <a:rPr lang="en-US" sz="1400">
                <a:latin typeface="Arial" panose="020B0604020202020204"/>
                <a:cs typeface="Arial"/>
              </a:rPr>
              <a:t>, </a:t>
            </a:r>
            <a:r>
              <a:rPr lang="en-US" sz="1400" err="1">
                <a:latin typeface="Arial" panose="020B0604020202020204"/>
                <a:cs typeface="Arial"/>
              </a:rPr>
              <a:t>ktorí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očakávajú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nárast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počtu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pracovných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síl</a:t>
            </a:r>
            <a:r>
              <a:rPr lang="en-US" sz="1400">
                <a:latin typeface="Arial" panose="020B0604020202020204"/>
                <a:cs typeface="Arial"/>
              </a:rPr>
              <a:t>, a od </a:t>
            </a:r>
            <a:r>
              <a:rPr lang="en-US" sz="1400" err="1">
                <a:latin typeface="Arial" panose="020B0604020202020204"/>
                <a:cs typeface="Arial"/>
              </a:rPr>
              <a:t>neho</a:t>
            </a:r>
            <a:r>
              <a:rPr lang="en-US" sz="1400">
                <a:latin typeface="Arial" panose="020B0604020202020204"/>
                <a:cs typeface="Arial"/>
              </a:rPr>
              <a:t> sa </a:t>
            </a:r>
            <a:r>
              <a:rPr lang="en-US" sz="1400" err="1">
                <a:latin typeface="Arial" panose="020B0604020202020204"/>
                <a:cs typeface="Arial"/>
              </a:rPr>
              <a:t>odpočíta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percento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zamestnávateľov</a:t>
            </a:r>
            <a:r>
              <a:rPr lang="en-US" sz="1400">
                <a:latin typeface="Arial" panose="020B0604020202020204"/>
                <a:cs typeface="Arial"/>
              </a:rPr>
              <a:t>, </a:t>
            </a:r>
            <a:r>
              <a:rPr lang="en-US" sz="1400" err="1">
                <a:latin typeface="Arial" panose="020B0604020202020204"/>
                <a:cs typeface="Arial"/>
              </a:rPr>
              <a:t>ktorí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očakávajú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pokles</a:t>
            </a:r>
            <a:r>
              <a:rPr lang="en-US" sz="1400">
                <a:latin typeface="Arial" panose="020B0604020202020204"/>
                <a:cs typeface="Arial"/>
              </a:rPr>
              <a:t>. </a:t>
            </a:r>
            <a:r>
              <a:rPr lang="en-US" sz="1400" err="1">
                <a:latin typeface="Arial" panose="020B0604020202020204"/>
                <a:cs typeface="Arial"/>
              </a:rPr>
              <a:t>Úspech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tohto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prieskumu</a:t>
            </a:r>
            <a:r>
              <a:rPr lang="en-US" sz="1400">
                <a:latin typeface="Arial" panose="020B0604020202020204"/>
                <a:cs typeface="Arial"/>
              </a:rPr>
              <a:t>, </a:t>
            </a:r>
            <a:r>
              <a:rPr lang="en-US" sz="1400" err="1">
                <a:latin typeface="Arial" panose="020B0604020202020204"/>
                <a:cs typeface="Arial"/>
              </a:rPr>
              <a:t>ktorý</a:t>
            </a:r>
            <a:r>
              <a:rPr lang="en-US" sz="1400">
                <a:latin typeface="Arial" panose="020B0604020202020204"/>
                <a:cs typeface="Arial"/>
              </a:rPr>
              <a:t> sa </a:t>
            </a:r>
            <a:r>
              <a:rPr lang="en-US" sz="1400" err="1">
                <a:latin typeface="Arial" panose="020B0604020202020204"/>
                <a:cs typeface="Arial"/>
              </a:rPr>
              <a:t>uskutočňuje</a:t>
            </a:r>
            <a:r>
              <a:rPr lang="en-US" sz="1400">
                <a:latin typeface="Arial" panose="020B0604020202020204"/>
                <a:cs typeface="Arial"/>
              </a:rPr>
              <a:t> od </a:t>
            </a:r>
            <a:r>
              <a:rPr lang="en-US" sz="1400" err="1">
                <a:latin typeface="Arial" panose="020B0604020202020204"/>
                <a:cs typeface="Arial"/>
              </a:rPr>
              <a:t>roku</a:t>
            </a:r>
            <a:r>
              <a:rPr lang="en-US" sz="1400">
                <a:latin typeface="Arial" panose="020B0604020202020204"/>
                <a:cs typeface="Arial"/>
              </a:rPr>
              <a:t> 1962, </a:t>
            </a:r>
            <a:r>
              <a:rPr lang="en-US" sz="1400" err="1">
                <a:latin typeface="Arial" panose="020B0604020202020204"/>
                <a:cs typeface="Arial"/>
              </a:rPr>
              <a:t>podporujú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rôzne</a:t>
            </a:r>
            <a:r>
              <a:rPr lang="en-US" sz="1400">
                <a:latin typeface="Arial" panose="020B0604020202020204"/>
                <a:cs typeface="Arial"/>
              </a:rPr>
              <a:t> </a:t>
            </a:r>
            <a:r>
              <a:rPr lang="en-US" sz="1400" err="1">
                <a:latin typeface="Arial" panose="020B0604020202020204"/>
                <a:cs typeface="Arial"/>
              </a:rPr>
              <a:t>faktory</a:t>
            </a:r>
            <a:r>
              <a:rPr lang="en-US" sz="1400">
                <a:latin typeface="Arial" panose="020B0604020202020204"/>
                <a:cs typeface="Arial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195FB3-CEFE-E01E-6AC6-08A811D43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3" name="Triangle 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3FEC184-B867-18FB-03B1-903C39A4B7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iangle 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77815A5-9684-5E34-613F-744EF3E37B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hlinkClick r:id="rId5" action="ppaction://hlinksldjump"/>
              <a:extLst>
                <a:ext uri="{FF2B5EF4-FFF2-40B4-BE49-F238E27FC236}">
                  <a16:creationId xmlns:a16="http://schemas.microsoft.com/office/drawing/2014/main" id="{4149FEB8-DDED-264C-28F2-01E7E9FE0B5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sp>
        <p:nvSpPr>
          <p:cNvPr id="8" name="TextBox 13">
            <a:extLst>
              <a:ext uri="{FF2B5EF4-FFF2-40B4-BE49-F238E27FC236}">
                <a16:creationId xmlns:a16="http://schemas.microsoft.com/office/drawing/2014/main" id="{BE6A5D37-197E-B785-3504-7DCBD9501C16}"/>
              </a:ext>
            </a:extLst>
          </p:cNvPr>
          <p:cNvSpPr txBox="1"/>
          <p:nvPr/>
        </p:nvSpPr>
        <p:spPr>
          <a:xfrm>
            <a:off x="1029972" y="2923186"/>
            <a:ext cx="7088011" cy="28186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60"/>
              </a:lnSpc>
              <a:defRPr/>
            </a:pPr>
            <a:r>
              <a:rPr lang="sk-SK" sz="1300" b="1">
                <a:latin typeface="Arial"/>
                <a:cs typeface="Arial"/>
              </a:rPr>
              <a:t>Jedinečný</a:t>
            </a:r>
            <a:r>
              <a:rPr lang="en-US" sz="1300" b="1">
                <a:latin typeface="Arial"/>
                <a:cs typeface="Arial"/>
              </a:rPr>
              <a:t>: </a:t>
            </a:r>
            <a:r>
              <a:rPr lang="en-US" sz="900" err="1">
                <a:latin typeface="Arial"/>
                <a:cs typeface="Arial"/>
              </a:rPr>
              <a:t>Svojou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veľkosťou</a:t>
            </a:r>
            <a:r>
              <a:rPr lang="en-US" sz="900">
                <a:latin typeface="Arial"/>
                <a:cs typeface="Arial"/>
              </a:rPr>
              <a:t>, </a:t>
            </a:r>
            <a:r>
              <a:rPr lang="en-US" sz="900" err="1">
                <a:latin typeface="Arial"/>
                <a:cs typeface="Arial"/>
              </a:rPr>
              <a:t>rozsahom</a:t>
            </a:r>
            <a:r>
              <a:rPr lang="en-US" sz="900">
                <a:latin typeface="Arial"/>
                <a:cs typeface="Arial"/>
              </a:rPr>
              <a:t>, </a:t>
            </a:r>
            <a:r>
              <a:rPr lang="en-US" sz="900" err="1">
                <a:latin typeface="Arial"/>
                <a:cs typeface="Arial"/>
              </a:rPr>
              <a:t>dlhodobosťou</a:t>
            </a:r>
            <a:r>
              <a:rPr lang="en-US" sz="900">
                <a:latin typeface="Arial"/>
                <a:cs typeface="Arial"/>
              </a:rPr>
              <a:t> a </a:t>
            </a:r>
            <a:r>
              <a:rPr lang="en-US" sz="900" err="1">
                <a:latin typeface="Arial"/>
                <a:cs typeface="Arial"/>
              </a:rPr>
              <a:t>zameraním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nemá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obdobu</a:t>
            </a:r>
            <a:r>
              <a:rPr lang="en-US" sz="900">
                <a:latin typeface="Arial"/>
                <a:cs typeface="Arial"/>
              </a:rPr>
              <a:t>. </a:t>
            </a:r>
            <a:r>
              <a:rPr lang="en-US" sz="900" err="1">
                <a:latin typeface="Arial"/>
                <a:cs typeface="Arial"/>
              </a:rPr>
              <a:t>Prieskum</a:t>
            </a:r>
            <a:r>
              <a:rPr lang="en-US" sz="900">
                <a:latin typeface="Arial"/>
                <a:cs typeface="Arial"/>
              </a:rPr>
              <a:t> je </a:t>
            </a:r>
            <a:r>
              <a:rPr lang="en-US" sz="900" err="1">
                <a:latin typeface="Arial"/>
                <a:cs typeface="Arial"/>
              </a:rPr>
              <a:t>najrozsiahlejší</a:t>
            </a:r>
            <a:r>
              <a:rPr lang="en-US" sz="900">
                <a:latin typeface="Arial"/>
                <a:cs typeface="Arial"/>
              </a:rPr>
              <a:t>, do </a:t>
            </a:r>
            <a:r>
              <a:rPr lang="en-US" sz="900" err="1">
                <a:latin typeface="Arial"/>
                <a:cs typeface="Arial"/>
              </a:rPr>
              <a:t>budúcnosti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orientovaný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prieskum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zamestnanosti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svete</a:t>
            </a:r>
            <a:r>
              <a:rPr lang="en-US" sz="900">
                <a:latin typeface="Arial"/>
                <a:cs typeface="Arial"/>
              </a:rPr>
              <a:t>, v </a:t>
            </a:r>
            <a:r>
              <a:rPr lang="en-US" sz="900" err="1">
                <a:latin typeface="Arial"/>
                <a:cs typeface="Arial"/>
              </a:rPr>
              <a:t>ktorom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sa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zamestnávatelia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pýtajú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prognózu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zamestnanosti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nasledujúci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štvrťrok</a:t>
            </a:r>
            <a:r>
              <a:rPr lang="en-US" sz="900">
                <a:latin typeface="Arial"/>
                <a:cs typeface="Arial"/>
              </a:rPr>
              <a:t>. Na </a:t>
            </a:r>
            <a:r>
              <a:rPr lang="en-US" sz="900" err="1">
                <a:latin typeface="Arial"/>
                <a:cs typeface="Arial"/>
              </a:rPr>
              <a:t>rozdiel</a:t>
            </a:r>
            <a:r>
              <a:rPr lang="en-US" sz="900">
                <a:latin typeface="Arial"/>
                <a:cs typeface="Arial"/>
              </a:rPr>
              <a:t> od toho </a:t>
            </a:r>
            <a:r>
              <a:rPr lang="en-US" sz="900" err="1">
                <a:latin typeface="Arial"/>
                <a:cs typeface="Arial"/>
              </a:rPr>
              <a:t>sa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iné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prieskumy</a:t>
            </a:r>
            <a:r>
              <a:rPr lang="en-US" sz="900">
                <a:latin typeface="Arial"/>
                <a:cs typeface="Arial"/>
              </a:rPr>
              <a:t> a </a:t>
            </a:r>
            <a:r>
              <a:rPr lang="en-US" sz="900" err="1">
                <a:latin typeface="Arial"/>
                <a:cs typeface="Arial"/>
              </a:rPr>
              <a:t>štúdie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zameriavajú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retrospektívne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údaje</a:t>
            </a:r>
            <a:r>
              <a:rPr lang="en-US" sz="900">
                <a:latin typeface="Arial"/>
                <a:cs typeface="Arial"/>
              </a:rPr>
              <a:t>, </a:t>
            </a:r>
            <a:r>
              <a:rPr lang="en-US" sz="900" err="1">
                <a:latin typeface="Arial"/>
                <a:cs typeface="Arial"/>
              </a:rPr>
              <a:t>ktoré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informujú</a:t>
            </a:r>
            <a:r>
              <a:rPr lang="en-US" sz="900">
                <a:latin typeface="Arial"/>
                <a:cs typeface="Arial"/>
              </a:rPr>
              <a:t> o tom, </a:t>
            </a:r>
            <a:r>
              <a:rPr lang="en-US" sz="900" err="1">
                <a:latin typeface="Arial"/>
                <a:cs typeface="Arial"/>
              </a:rPr>
              <a:t>čo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sa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udialo</a:t>
            </a:r>
            <a:r>
              <a:rPr lang="en-US" sz="900">
                <a:latin typeface="Arial"/>
                <a:cs typeface="Arial"/>
              </a:rPr>
              <a:t> v </a:t>
            </a:r>
            <a:r>
              <a:rPr lang="en-US" sz="900" err="1">
                <a:latin typeface="Arial"/>
                <a:cs typeface="Arial"/>
              </a:rPr>
              <a:t>minulosti</a:t>
            </a:r>
            <a:r>
              <a:rPr lang="en-US" sz="900">
                <a:latin typeface="Arial"/>
                <a:cs typeface="Arial"/>
              </a:rPr>
              <a:t>. </a:t>
            </a:r>
            <a:b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300" b="1">
                <a:latin typeface="Arial"/>
                <a:cs typeface="Arial"/>
              </a:rPr>
              <a:t>Nezávislý</a:t>
            </a:r>
            <a:r>
              <a:rPr lang="en-US" sz="1300" b="1">
                <a:latin typeface="Arial"/>
                <a:cs typeface="Arial"/>
              </a:rPr>
              <a:t>: </a:t>
            </a:r>
            <a:r>
              <a:rPr lang="en-US" sz="900" err="1">
                <a:latin typeface="Arial"/>
                <a:cs typeface="Arial"/>
              </a:rPr>
              <a:t>Prieskum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sa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uskutočňuje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reprezentatívnej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vzorke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zamestnávateľov</a:t>
            </a:r>
            <a:r>
              <a:rPr lang="en-US" sz="900">
                <a:latin typeface="Arial"/>
                <a:cs typeface="Arial"/>
              </a:rPr>
              <a:t> zo </a:t>
            </a:r>
            <a:r>
              <a:rPr lang="en-US" sz="900" err="1">
                <a:latin typeface="Arial"/>
                <a:cs typeface="Arial"/>
              </a:rPr>
              <a:t>všetkých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krajín</a:t>
            </a:r>
            <a:r>
              <a:rPr lang="en-US" sz="900">
                <a:latin typeface="Arial"/>
                <a:cs typeface="Arial"/>
              </a:rPr>
              <a:t> a </a:t>
            </a:r>
            <a:r>
              <a:rPr lang="en-US" sz="900" err="1">
                <a:latin typeface="Arial"/>
                <a:cs typeface="Arial"/>
              </a:rPr>
              <a:t>území</a:t>
            </a:r>
            <a:r>
              <a:rPr lang="en-US" sz="900">
                <a:latin typeface="Arial"/>
                <a:cs typeface="Arial"/>
              </a:rPr>
              <a:t>, v </a:t>
            </a:r>
            <a:r>
              <a:rPr lang="en-US" sz="900" err="1">
                <a:latin typeface="Arial"/>
                <a:cs typeface="Arial"/>
              </a:rPr>
              <a:t>ktorých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sa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vykonáva</a:t>
            </a:r>
            <a:r>
              <a:rPr lang="en-US" sz="900">
                <a:latin typeface="Arial"/>
                <a:cs typeface="Arial"/>
              </a:rPr>
              <a:t>. </a:t>
            </a:r>
            <a:r>
              <a:rPr lang="en-US" sz="900" err="1">
                <a:latin typeface="Arial"/>
                <a:cs typeface="Arial"/>
              </a:rPr>
              <a:t>Účastníci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prieskumu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nepochádzajú</a:t>
            </a:r>
            <a:r>
              <a:rPr lang="en-US" sz="900">
                <a:latin typeface="Arial"/>
                <a:cs typeface="Arial"/>
              </a:rPr>
              <a:t> zo </a:t>
            </a:r>
            <a:r>
              <a:rPr lang="en-US" sz="900" err="1">
                <a:latin typeface="Arial"/>
                <a:cs typeface="Arial"/>
              </a:rPr>
              <a:t>zákazníckej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základne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spoločnosti</a:t>
            </a:r>
            <a:r>
              <a:rPr lang="en-US" sz="900">
                <a:latin typeface="Arial"/>
                <a:cs typeface="Arial"/>
              </a:rPr>
              <a:t> ManpowerGroup.</a:t>
            </a:r>
            <a:b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>
                <a:latin typeface="Arial"/>
                <a:cs typeface="Arial"/>
              </a:rPr>
              <a:t> </a:t>
            </a:r>
            <a:endParaRPr lang="en-US" sz="900" b="1">
              <a:latin typeface="Arial"/>
              <a:cs typeface="Arial"/>
            </a:endParaRPr>
          </a:p>
          <a:p>
            <a:pPr>
              <a:lnSpc>
                <a:spcPts val="1260"/>
              </a:lnSpc>
              <a:defRPr/>
            </a:pPr>
            <a:r>
              <a:rPr lang="sk-SK" sz="1300" b="1">
                <a:latin typeface="Arial"/>
                <a:cs typeface="Arial"/>
              </a:rPr>
              <a:t>Silný</a:t>
            </a:r>
            <a:r>
              <a:rPr lang="en-US" sz="1300" b="1">
                <a:latin typeface="Arial"/>
                <a:cs typeface="Arial"/>
              </a:rPr>
              <a:t>: </a:t>
            </a:r>
            <a:r>
              <a:rPr lang="en-US" sz="900" err="1">
                <a:latin typeface="Arial"/>
                <a:cs typeface="Arial"/>
              </a:rPr>
              <a:t>Prieskum</a:t>
            </a:r>
            <a:r>
              <a:rPr lang="en-US" sz="900">
                <a:latin typeface="Arial"/>
                <a:cs typeface="Arial"/>
              </a:rPr>
              <a:t> je </a:t>
            </a:r>
            <a:r>
              <a:rPr lang="en-US" sz="900" err="1">
                <a:latin typeface="Arial"/>
                <a:cs typeface="Arial"/>
              </a:rPr>
              <a:t>založený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rozhovoroch</a:t>
            </a:r>
            <a:r>
              <a:rPr lang="en-US" sz="900">
                <a:latin typeface="Arial"/>
                <a:cs typeface="Arial"/>
              </a:rPr>
              <a:t> so 40 374 </a:t>
            </a:r>
            <a:r>
              <a:rPr lang="en-US" sz="900" err="1">
                <a:latin typeface="Arial"/>
                <a:cs typeface="Arial"/>
              </a:rPr>
              <a:t>verejnými</a:t>
            </a:r>
            <a:r>
              <a:rPr lang="en-US" sz="900">
                <a:latin typeface="Arial"/>
                <a:cs typeface="Arial"/>
              </a:rPr>
              <a:t> a </a:t>
            </a:r>
            <a:r>
              <a:rPr lang="en-US" sz="900" err="1">
                <a:latin typeface="Arial"/>
                <a:cs typeface="Arial"/>
              </a:rPr>
              <a:t>súkromnými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zamestnávateľmi</a:t>
            </a:r>
            <a:r>
              <a:rPr lang="en-US" sz="900">
                <a:latin typeface="Arial"/>
                <a:cs typeface="Arial"/>
              </a:rPr>
              <a:t> v 42 </a:t>
            </a:r>
            <a:r>
              <a:rPr lang="en-US" sz="900" err="1">
                <a:latin typeface="Arial"/>
                <a:cs typeface="Arial"/>
              </a:rPr>
              <a:t>krajinách</a:t>
            </a:r>
            <a:r>
              <a:rPr lang="en-US" sz="900">
                <a:latin typeface="Arial"/>
                <a:cs typeface="Arial"/>
              </a:rPr>
              <a:t> a </a:t>
            </a:r>
            <a:r>
              <a:rPr lang="en-US" sz="900" err="1">
                <a:latin typeface="Arial"/>
                <a:cs typeface="Arial"/>
              </a:rPr>
              <a:t>teritóriách</a:t>
            </a:r>
            <a:r>
              <a:rPr lang="en-US" sz="900">
                <a:latin typeface="Arial"/>
                <a:cs typeface="Arial"/>
              </a:rPr>
              <a:t>, aby </a:t>
            </a:r>
            <a:r>
              <a:rPr lang="en-US" sz="900" err="1">
                <a:latin typeface="Arial"/>
                <a:cs typeface="Arial"/>
              </a:rPr>
              <a:t>sa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každý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štvrťrok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zmeral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očakávaný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vývoj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zamestnanosti</a:t>
            </a:r>
            <a:r>
              <a:rPr lang="en-US" sz="900">
                <a:latin typeface="Arial"/>
                <a:cs typeface="Arial"/>
              </a:rPr>
              <a:t>. </a:t>
            </a:r>
            <a:r>
              <a:rPr lang="en-US" sz="900" err="1">
                <a:latin typeface="Arial"/>
                <a:cs typeface="Arial"/>
              </a:rPr>
              <a:t>Táto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vzorka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umožňuje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vykonať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analýzu</a:t>
            </a:r>
            <a:r>
              <a:rPr lang="en-US" sz="900">
                <a:latin typeface="Arial"/>
                <a:cs typeface="Arial"/>
              </a:rPr>
              <a:t> v </a:t>
            </a:r>
            <a:r>
              <a:rPr lang="en-US" sz="900" err="1">
                <a:latin typeface="Arial"/>
                <a:cs typeface="Arial"/>
              </a:rPr>
              <a:t>konkrétnych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odvetviach</a:t>
            </a:r>
            <a:r>
              <a:rPr lang="en-US" sz="900">
                <a:latin typeface="Arial"/>
                <a:cs typeface="Arial"/>
              </a:rPr>
              <a:t> a </a:t>
            </a:r>
            <a:r>
              <a:rPr lang="en-US" sz="900" err="1">
                <a:latin typeface="Arial"/>
                <a:cs typeface="Arial"/>
              </a:rPr>
              <a:t>regiónoch</a:t>
            </a:r>
            <a:r>
              <a:rPr lang="en-US" sz="900">
                <a:latin typeface="Arial"/>
                <a:cs typeface="Arial"/>
              </a:rPr>
              <a:t> s </a:t>
            </a:r>
            <a:r>
              <a:rPr lang="en-US" sz="900" err="1">
                <a:latin typeface="Arial"/>
                <a:cs typeface="Arial"/>
              </a:rPr>
              <a:t>cieľom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poskytnúť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podrobnejšie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informácie</a:t>
            </a:r>
            <a:r>
              <a:rPr lang="en-US" sz="900">
                <a:latin typeface="Arial"/>
                <a:cs typeface="Arial"/>
              </a:rPr>
              <a:t>. </a:t>
            </a:r>
            <a:b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60"/>
              </a:lnSpc>
              <a:defRPr/>
            </a:pPr>
            <a:r>
              <a:rPr lang="sk-SK" sz="1300" b="1">
                <a:latin typeface="Arial"/>
                <a:cs typeface="Arial"/>
              </a:rPr>
              <a:t>Zameraný</a:t>
            </a:r>
            <a:r>
              <a:rPr lang="en-US" sz="1300" b="1">
                <a:latin typeface="Arial"/>
                <a:cs typeface="Arial"/>
              </a:rPr>
              <a:t>: </a:t>
            </a:r>
            <a:r>
              <a:rPr lang="en-US" sz="900" err="1">
                <a:latin typeface="Arial"/>
                <a:cs typeface="Arial"/>
              </a:rPr>
              <a:t>Prieskum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už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viac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ako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šesť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desaťročí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získava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všetky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informácie</a:t>
            </a:r>
            <a:r>
              <a:rPr lang="en-US" sz="900">
                <a:latin typeface="Arial"/>
                <a:cs typeface="Arial"/>
              </a:rPr>
              <a:t> z </a:t>
            </a:r>
            <a:r>
              <a:rPr lang="en-US" sz="900" err="1">
                <a:latin typeface="Arial"/>
                <a:cs typeface="Arial"/>
              </a:rPr>
              <a:t>jedinej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otázky</a:t>
            </a:r>
            <a:r>
              <a:rPr lang="en-US" sz="900">
                <a:latin typeface="Arial"/>
                <a:cs typeface="Arial"/>
              </a:rPr>
              <a:t>: „</a:t>
            </a:r>
            <a:r>
              <a:rPr lang="en-US" sz="900" err="1">
                <a:latin typeface="Arial"/>
                <a:cs typeface="Arial"/>
              </a:rPr>
              <a:t>Ako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očakávate</a:t>
            </a:r>
            <a:r>
              <a:rPr lang="en-US" sz="900">
                <a:latin typeface="Arial"/>
                <a:cs typeface="Arial"/>
              </a:rPr>
              <a:t>, </a:t>
            </a:r>
            <a:r>
              <a:rPr lang="en-US" sz="900" err="1">
                <a:latin typeface="Arial"/>
                <a:cs typeface="Arial"/>
              </a:rPr>
              <a:t>že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sa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zmení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celková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zamestnanosť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vo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vašej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lokalite</a:t>
            </a:r>
            <a:r>
              <a:rPr lang="en-US" sz="900">
                <a:latin typeface="Arial"/>
                <a:cs typeface="Arial"/>
              </a:rPr>
              <a:t> za tri </a:t>
            </a:r>
            <a:r>
              <a:rPr lang="en-US" sz="900" err="1">
                <a:latin typeface="Arial"/>
                <a:cs typeface="Arial"/>
              </a:rPr>
              <a:t>mesiace</a:t>
            </a:r>
            <a:r>
              <a:rPr lang="en-US" sz="900">
                <a:latin typeface="Arial"/>
                <a:cs typeface="Arial"/>
              </a:rPr>
              <a:t> do </a:t>
            </a:r>
            <a:r>
              <a:rPr lang="en-US" sz="900" err="1">
                <a:latin typeface="Arial"/>
                <a:cs typeface="Arial"/>
              </a:rPr>
              <a:t>konca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septembra</a:t>
            </a:r>
            <a:r>
              <a:rPr lang="en-US" sz="900">
                <a:latin typeface="Arial"/>
                <a:cs typeface="Arial"/>
              </a:rPr>
              <a:t> 2024 v </a:t>
            </a:r>
            <a:r>
              <a:rPr lang="en-US" sz="900" err="1">
                <a:latin typeface="Arial"/>
                <a:cs typeface="Arial"/>
              </a:rPr>
              <a:t>porovnaní</a:t>
            </a:r>
            <a:r>
              <a:rPr lang="en-US" sz="900">
                <a:latin typeface="Arial"/>
                <a:cs typeface="Arial"/>
              </a:rPr>
              <a:t> s </a:t>
            </a:r>
            <a:r>
              <a:rPr lang="en-US" sz="900" err="1">
                <a:latin typeface="Arial"/>
                <a:cs typeface="Arial"/>
              </a:rPr>
              <a:t>aktuálnym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štvrťrokom</a:t>
            </a:r>
            <a:r>
              <a:rPr lang="en-US" sz="900">
                <a:latin typeface="Arial"/>
                <a:cs typeface="Arial"/>
              </a:rPr>
              <a:t>?“ </a:t>
            </a:r>
            <a:b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60"/>
              </a:lnSpc>
              <a:defRPr/>
            </a:pPr>
            <a:r>
              <a:rPr lang="sk-SK" sz="1300" b="1">
                <a:latin typeface="Arial"/>
                <a:cs typeface="Arial"/>
              </a:rPr>
              <a:t>Metodika prieskumu</a:t>
            </a:r>
            <a:r>
              <a:rPr lang="en-US" sz="1300" b="1">
                <a:latin typeface="Arial"/>
                <a:cs typeface="Arial"/>
              </a:rPr>
              <a:t>: </a:t>
            </a:r>
            <a:r>
              <a:rPr lang="en-US" sz="900" err="1">
                <a:latin typeface="Arial"/>
                <a:cs typeface="Arial"/>
              </a:rPr>
              <a:t>Metodika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používaná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zber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údajov</a:t>
            </a:r>
            <a:r>
              <a:rPr lang="en-US" sz="900">
                <a:latin typeface="Arial"/>
                <a:cs typeface="Arial"/>
              </a:rPr>
              <a:t> NEO bola pre </a:t>
            </a:r>
            <a:r>
              <a:rPr lang="en-US" sz="900" err="1">
                <a:latin typeface="Arial"/>
                <a:cs typeface="Arial"/>
              </a:rPr>
              <a:t>správu</a:t>
            </a:r>
            <a:r>
              <a:rPr lang="en-US" sz="900">
                <a:latin typeface="Arial"/>
                <a:cs typeface="Arial"/>
              </a:rPr>
              <a:t> za 3. </a:t>
            </a:r>
            <a:r>
              <a:rPr lang="en-US" sz="900" err="1">
                <a:latin typeface="Arial"/>
                <a:cs typeface="Arial"/>
              </a:rPr>
              <a:t>štvrťrok</a:t>
            </a:r>
            <a:r>
              <a:rPr lang="en-US" sz="900">
                <a:latin typeface="Arial"/>
                <a:cs typeface="Arial"/>
              </a:rPr>
              <a:t> 2024 </a:t>
            </a:r>
            <a:r>
              <a:rPr lang="en-US" sz="900" err="1">
                <a:latin typeface="Arial"/>
                <a:cs typeface="Arial"/>
              </a:rPr>
              <a:t>digitalizovaná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na</a:t>
            </a:r>
            <a:r>
              <a:rPr lang="en-US" sz="900">
                <a:latin typeface="Arial"/>
                <a:cs typeface="Arial"/>
              </a:rPr>
              <a:t> 42 </a:t>
            </a:r>
            <a:r>
              <a:rPr lang="en-US" sz="900" err="1">
                <a:latin typeface="Arial"/>
                <a:cs typeface="Arial"/>
              </a:rPr>
              <a:t>trhoch</a:t>
            </a:r>
            <a:r>
              <a:rPr lang="en-US" sz="900">
                <a:latin typeface="Arial"/>
                <a:cs typeface="Arial"/>
              </a:rPr>
              <a:t>. </a:t>
            </a:r>
            <a:r>
              <a:rPr lang="en-US" sz="900" err="1">
                <a:latin typeface="Arial"/>
                <a:cs typeface="Arial"/>
              </a:rPr>
              <a:t>Odpovede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prieskum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sa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zbierali</a:t>
            </a:r>
            <a:r>
              <a:rPr lang="en-US" sz="900">
                <a:latin typeface="Arial"/>
                <a:cs typeface="Arial"/>
              </a:rPr>
              <a:t> od 1. do 30. </a:t>
            </a:r>
            <a:r>
              <a:rPr lang="en-US" sz="900" err="1">
                <a:latin typeface="Arial"/>
                <a:cs typeface="Arial"/>
              </a:rPr>
              <a:t>apríla</a:t>
            </a:r>
            <a:r>
              <a:rPr lang="en-US" sz="900">
                <a:latin typeface="Arial"/>
                <a:cs typeface="Arial"/>
              </a:rPr>
              <a:t> 2024. </a:t>
            </a:r>
            <a:r>
              <a:rPr lang="en-US" sz="900" err="1">
                <a:latin typeface="Arial"/>
                <a:cs typeface="Arial"/>
              </a:rPr>
              <a:t>Položená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otázka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aj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profil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respondenta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zostávajú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nezmenené</a:t>
            </a:r>
            <a:r>
              <a:rPr lang="en-US" sz="900">
                <a:latin typeface="Arial"/>
                <a:cs typeface="Arial"/>
              </a:rPr>
              <a:t>. </a:t>
            </a:r>
            <a:r>
              <a:rPr lang="en-US" sz="900" err="1">
                <a:latin typeface="Arial"/>
                <a:cs typeface="Arial"/>
              </a:rPr>
              <a:t>Veľkosť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organizácie</a:t>
            </a:r>
            <a:r>
              <a:rPr lang="en-US" sz="900">
                <a:latin typeface="Arial"/>
                <a:cs typeface="Arial"/>
              </a:rPr>
              <a:t> a </a:t>
            </a:r>
            <a:r>
              <a:rPr lang="en-US" sz="900" err="1">
                <a:latin typeface="Arial"/>
                <a:cs typeface="Arial"/>
              </a:rPr>
              <a:t>sektor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sú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štandardizované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vo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všetkých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krajinách</a:t>
            </a:r>
            <a:r>
              <a:rPr lang="en-US" sz="900">
                <a:latin typeface="Arial"/>
                <a:cs typeface="Arial"/>
              </a:rPr>
              <a:t> a </a:t>
            </a:r>
            <a:r>
              <a:rPr lang="en-US" sz="900" err="1">
                <a:latin typeface="Arial"/>
                <a:cs typeface="Arial"/>
              </a:rPr>
              <a:t>územiach</a:t>
            </a:r>
            <a:r>
              <a:rPr lang="en-US" sz="900">
                <a:latin typeface="Arial"/>
                <a:cs typeface="Arial"/>
              </a:rPr>
              <a:t>, aby bolo </a:t>
            </a:r>
            <a:r>
              <a:rPr lang="en-US" sz="900" err="1">
                <a:latin typeface="Arial"/>
                <a:cs typeface="Arial"/>
              </a:rPr>
              <a:t>možné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medzinárodné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porovnanie</a:t>
            </a:r>
            <a:r>
              <a:rPr lang="en-US" sz="900">
                <a:latin typeface="Arial"/>
                <a:cs typeface="Arial"/>
              </a:rPr>
              <a:t>.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0AA9E95D-66F4-1D53-C296-15CEDDC9514D}"/>
              </a:ext>
            </a:extLst>
          </p:cNvPr>
          <p:cNvSpPr txBox="1"/>
          <p:nvPr/>
        </p:nvSpPr>
        <p:spPr>
          <a:xfrm>
            <a:off x="8766028" y="2923186"/>
            <a:ext cx="2942364" cy="29853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60"/>
              </a:lnSpc>
              <a:spcBef>
                <a:spcPct val="0"/>
              </a:spcBef>
              <a:defRPr/>
            </a:pPr>
            <a:r>
              <a:rPr lang="sk-SK" sz="900" b="1">
                <a:latin typeface="Arial"/>
                <a:cs typeface="Arial"/>
              </a:rPr>
              <a:t>Výhľadové vyhlásenia:</a:t>
            </a:r>
            <a:b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Táto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správa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obsahuje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výhľadové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vyhlásenia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vrátane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vyhlásení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týkajúcich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sa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dopytu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po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pracovnej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sile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v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určitých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regiónoch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,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krajinách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a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odvetviach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,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hospodárskej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neistoty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a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využívania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a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vplyvu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umelej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inteligencie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.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Skutočné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udalosti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alebo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výsledky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sa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môžu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podstatne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líšiť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od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tých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,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ktoré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sú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obsiahnuté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vo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výhľadových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vyhláseniach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, v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dôsledku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rizík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,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neistôt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a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predpokladov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. Tieto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faktory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zahŕňajú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faktory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uvedené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v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správach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spoločnosti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podaných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Komisii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pre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cenné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papiere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a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burzy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USA (SEC)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vrátane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informácií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pod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názvom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„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Rizikové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faktory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“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vo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výročnej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správe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na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formulári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10-K za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rok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končiaci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31.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decembra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2023,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ktorých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informácie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sú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do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tohto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dokumentu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zahrnuté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prostredníctvom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odkazu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.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Spoločnosť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ManpowerGroup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sa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zrieka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akejkoľvek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povinnosti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aktualizovať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akékoľvek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výhľadové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alebo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iné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vyhlásenia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v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tejto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správe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, s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výnimkou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prípadov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,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keď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to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vyžaduje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 </a:t>
            </a:r>
            <a:r>
              <a:rPr lang="en-US" sz="900" b="0" i="0" err="1">
                <a:effectLst/>
                <a:latin typeface="Arial"/>
                <a:ea typeface="+mn-lt"/>
                <a:cs typeface="Arial"/>
              </a:rPr>
              <a:t>zákon</a:t>
            </a:r>
            <a:r>
              <a:rPr lang="en-US" sz="900" b="0" i="0">
                <a:effectLst/>
                <a:latin typeface="Arial"/>
                <a:ea typeface="+mn-lt"/>
                <a:cs typeface="Arial"/>
              </a:rPr>
              <a:t>.</a:t>
            </a:r>
            <a:endParaRPr lang="en-US"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087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0381-699D-6C73-9524-4354EE07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656" y="942796"/>
            <a:ext cx="9374170" cy="456190"/>
          </a:xfrm>
        </p:spPr>
        <p:txBody>
          <a:bodyPr/>
          <a:lstStyle/>
          <a:p>
            <a:r>
              <a:rPr lang="sk-SK" b="1">
                <a:latin typeface="Arial"/>
                <a:cs typeface="Arial"/>
              </a:rPr>
              <a:t>Často kladené otázky</a:t>
            </a:r>
            <a:endParaRPr lang="en-US" b="1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F072527-850D-6F64-4438-29D8A2C57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5329" y="723483"/>
            <a:ext cx="682577" cy="68257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604DF31-A5CE-838C-BA37-46BA93E8C4B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4" name="Triangle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6C414C9-9FDA-0C46-C02D-6661B69387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D189839-3D01-507B-1A24-C3AFF1644B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hlinkClick r:id="rId4" action="ppaction://hlinksldjump"/>
              <a:extLst>
                <a:ext uri="{FF2B5EF4-FFF2-40B4-BE49-F238E27FC236}">
                  <a16:creationId xmlns:a16="http://schemas.microsoft.com/office/drawing/2014/main" id="{3917A5FF-4245-9B05-27E2-0626263755A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068CE9D5-D7D0-8810-C621-9E0738F0B447}"/>
              </a:ext>
            </a:extLst>
          </p:cNvPr>
          <p:cNvGrpSpPr/>
          <p:nvPr/>
        </p:nvGrpSpPr>
        <p:grpSpPr>
          <a:xfrm>
            <a:off x="987498" y="1878162"/>
            <a:ext cx="10217004" cy="3667735"/>
            <a:chOff x="1022134" y="1917546"/>
            <a:chExt cx="10217004" cy="3667735"/>
          </a:xfrm>
        </p:grpSpPr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D40173E0-A08F-4100-3482-6A9CB19F5CB1}"/>
                </a:ext>
              </a:extLst>
            </p:cNvPr>
            <p:cNvSpPr txBox="1"/>
            <p:nvPr/>
          </p:nvSpPr>
          <p:spPr>
            <a:xfrm>
              <a:off x="1022134" y="1917546"/>
              <a:ext cx="5763365" cy="36677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60"/>
                </a:lnSpc>
                <a:defRPr/>
              </a:pPr>
              <a:r>
                <a:rPr lang="en-US" sz="1500" b="1" err="1">
                  <a:latin typeface="Arial"/>
                  <a:cs typeface="Arial"/>
                </a:rPr>
                <a:t>Čo</a:t>
              </a:r>
              <a:r>
                <a:rPr lang="en-US" sz="1500" b="1">
                  <a:latin typeface="Arial"/>
                  <a:cs typeface="Arial"/>
                </a:rPr>
                <a:t> </a:t>
              </a:r>
              <a:r>
                <a:rPr lang="en-US" sz="1500" b="1" err="1">
                  <a:latin typeface="Arial"/>
                  <a:cs typeface="Arial"/>
                </a:rPr>
                <a:t>znamená</a:t>
              </a:r>
              <a:r>
                <a:rPr lang="en-US" sz="1500" b="1">
                  <a:latin typeface="Arial"/>
                  <a:cs typeface="Arial"/>
                </a:rPr>
                <a:t> </a:t>
              </a:r>
              <a:r>
                <a:rPr lang="en-US" sz="1500" b="1" err="1">
                  <a:latin typeface="Arial"/>
                  <a:cs typeface="Arial"/>
                </a:rPr>
                <a:t>čistý</a:t>
              </a:r>
              <a:r>
                <a:rPr lang="en-US" sz="1500" b="1">
                  <a:latin typeface="Arial"/>
                  <a:cs typeface="Arial"/>
                </a:rPr>
                <a:t> </a:t>
              </a:r>
              <a:r>
                <a:rPr lang="en-US" sz="1500" b="1" err="1">
                  <a:latin typeface="Arial"/>
                  <a:cs typeface="Arial"/>
                </a:rPr>
                <a:t>výhľad</a:t>
              </a:r>
              <a:r>
                <a:rPr lang="en-US" sz="1500" b="1">
                  <a:latin typeface="Arial"/>
                  <a:cs typeface="Arial"/>
                </a:rPr>
                <a:t> </a:t>
              </a:r>
              <a:r>
                <a:rPr lang="en-US" sz="1500" b="1" err="1">
                  <a:latin typeface="Arial"/>
                  <a:cs typeface="Arial"/>
                </a:rPr>
                <a:t>zamestnanosti</a:t>
              </a:r>
              <a:r>
                <a:rPr lang="en-US" sz="1500" b="1">
                  <a:latin typeface="Arial"/>
                  <a:cs typeface="Arial"/>
                </a:rPr>
                <a:t>? </a:t>
              </a:r>
              <a:endParaRPr lang="sk-SK" sz="1500" b="1">
                <a:latin typeface="Arial"/>
                <a:cs typeface="Arial"/>
              </a:endParaRPr>
            </a:p>
            <a:p>
              <a:pPr>
                <a:lnSpc>
                  <a:spcPts val="1760"/>
                </a:lnSpc>
                <a:defRPr/>
              </a:pPr>
              <a:r>
                <a:rPr lang="en-US" sz="1100" err="1">
                  <a:latin typeface="Arial"/>
                  <a:ea typeface="Calibri"/>
                  <a:cs typeface="Helvetica"/>
                </a:rPr>
                <a:t>Čistý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výhľad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zamestnanosti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(NEO)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sa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odvodzuje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z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percenta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zamestnávateľov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ktorí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očakávajú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nárast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počtu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pracovných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síl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a od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tohto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percenta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sa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odpočíta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percento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zamestnávateľov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ktorí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očakávajú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nasledujúcom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štvrťroku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pokles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počtu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pracovných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síl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vo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svojom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sídle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.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Kladná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hodnota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NEO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znamená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že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celkovo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viac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zamestnávateľov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očakáva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nasledujúcich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troch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mesiacoch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zvýšenie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počtu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zamestnancov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ako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tých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ktorí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plánujú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znížiť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počet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zamestnancov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.</a:t>
              </a:r>
              <a:b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9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500" b="1" err="1">
                  <a:latin typeface="Arial"/>
                  <a:cs typeface="Arial"/>
                </a:rPr>
                <a:t>Čo</a:t>
              </a:r>
              <a:r>
                <a:rPr lang="en-US" sz="1500" b="1">
                  <a:latin typeface="Arial"/>
                  <a:cs typeface="Arial"/>
                </a:rPr>
                <a:t> </a:t>
              </a:r>
              <a:r>
                <a:rPr lang="en-US" sz="1500" b="1" err="1">
                  <a:latin typeface="Arial"/>
                  <a:cs typeface="Arial"/>
                </a:rPr>
                <a:t>znamená</a:t>
              </a:r>
              <a:r>
                <a:rPr lang="en-US" sz="1500" b="1">
                  <a:latin typeface="Arial"/>
                  <a:cs typeface="Arial"/>
                </a:rPr>
                <a:t> </a:t>
              </a:r>
              <a:r>
                <a:rPr lang="en-US" sz="1500" b="1" err="1">
                  <a:latin typeface="Arial"/>
                  <a:cs typeface="Arial"/>
                </a:rPr>
                <a:t>sezónne</a:t>
              </a:r>
              <a:r>
                <a:rPr lang="en-US" sz="1500" b="1">
                  <a:latin typeface="Arial"/>
                  <a:cs typeface="Arial"/>
                </a:rPr>
                <a:t> </a:t>
              </a:r>
              <a:r>
                <a:rPr lang="en-US" sz="1500" b="1" err="1">
                  <a:latin typeface="Arial"/>
                  <a:cs typeface="Arial"/>
                </a:rPr>
                <a:t>prispôsobenie</a:t>
              </a:r>
              <a:r>
                <a:rPr lang="en-US" sz="1500" b="1">
                  <a:latin typeface="Arial"/>
                  <a:cs typeface="Arial"/>
                </a:rPr>
                <a:t>? </a:t>
              </a:r>
              <a:r>
                <a:rPr lang="en-US" sz="1500" b="1" err="1">
                  <a:latin typeface="Arial"/>
                  <a:cs typeface="Arial"/>
                </a:rPr>
                <a:t>Prečo</a:t>
              </a:r>
              <a:r>
                <a:rPr lang="en-US" sz="1500" b="1">
                  <a:latin typeface="Arial"/>
                  <a:cs typeface="Arial"/>
                </a:rPr>
                <a:t> </a:t>
              </a:r>
              <a:r>
                <a:rPr lang="en-US" sz="1500" b="1" err="1">
                  <a:latin typeface="Arial"/>
                  <a:cs typeface="Arial"/>
                </a:rPr>
                <a:t>sa</a:t>
              </a:r>
              <a:r>
                <a:rPr lang="en-US" sz="1500" b="1">
                  <a:latin typeface="Arial"/>
                  <a:cs typeface="Arial"/>
                </a:rPr>
                <a:t> </a:t>
              </a:r>
              <a:r>
                <a:rPr lang="en-US" sz="1500" b="1" err="1">
                  <a:latin typeface="Arial"/>
                  <a:cs typeface="Arial"/>
                </a:rPr>
                <a:t>používa</a:t>
              </a:r>
              <a:r>
                <a:rPr lang="en-US" sz="1500" b="1">
                  <a:latin typeface="Arial"/>
                  <a:cs typeface="Arial"/>
                </a:rPr>
                <a:t> v </a:t>
              </a:r>
              <a:r>
                <a:rPr lang="en-US" sz="1500" b="1" err="1">
                  <a:latin typeface="Arial"/>
                  <a:cs typeface="Arial"/>
                </a:rPr>
                <a:t>prieskume</a:t>
              </a:r>
              <a:r>
                <a:rPr lang="en-US" sz="1500" b="1">
                  <a:latin typeface="Arial"/>
                  <a:cs typeface="Arial"/>
                </a:rPr>
                <a:t> ManpowerGroup Employment Outlook Survey?</a:t>
              </a:r>
              <a:br>
                <a:rPr lang="en-US" sz="1300" b="1">
                  <a:latin typeface="Arial"/>
                  <a:cs typeface="Arial"/>
                </a:rPr>
              </a:br>
              <a:r>
                <a:rPr lang="en-US" sz="1100" err="1">
                  <a:latin typeface="Arial"/>
                  <a:ea typeface="Calibri"/>
                  <a:cs typeface="Helvetica"/>
                </a:rPr>
                <a:t>Sezónne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očistenie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je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štatistický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proces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ktorý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umožňuje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prezentovať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údaje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z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prieskumu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bez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vplyvu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výkyvov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počte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zamestnancov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ktorým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bežne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dochádza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priebehu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roka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-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zvyčajne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dôsledku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rôznych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vonkajších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faktorov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ako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sú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zmeny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počasia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tradičné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výrobné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cykly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a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štátne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sviatky</a:t>
              </a:r>
              <a:r>
                <a:rPr lang="en-US" sz="1100">
                  <a:latin typeface="Arial"/>
                  <a:ea typeface="Calibri"/>
                  <a:cs typeface="Helvetica"/>
                </a:rPr>
                <a:t>.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Sezónne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očistenie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má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za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následok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vyrovnanie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vrcholov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a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vyhladenie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dna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údajoch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s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cieľom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lepšie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znázorniť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základné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trendy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zamestnanosti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a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poskytnúť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presnejšie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zobrazenie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výsledkov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prieskumu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.</a:t>
              </a:r>
              <a:endParaRPr lang="en-US" sz="1100">
                <a:latin typeface="Arial"/>
                <a:cs typeface="Arial"/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DE734828-DBB1-AC62-966A-1C53DB9DD3B9}"/>
                </a:ext>
              </a:extLst>
            </p:cNvPr>
            <p:cNvSpPr txBox="1"/>
            <p:nvPr/>
          </p:nvSpPr>
          <p:spPr>
            <a:xfrm>
              <a:off x="7231117" y="1917546"/>
              <a:ext cx="4008021" cy="34369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60"/>
                </a:lnSpc>
                <a:defRPr/>
              </a:pPr>
              <a:r>
                <a:rPr lang="en-US" sz="1500" b="1" err="1">
                  <a:latin typeface="Arial"/>
                  <a:cs typeface="Arial"/>
                </a:rPr>
                <a:t>Ako</a:t>
              </a:r>
              <a:r>
                <a:rPr lang="en-US" sz="1500" b="1">
                  <a:latin typeface="Arial"/>
                  <a:cs typeface="Arial"/>
                </a:rPr>
                <a:t> </a:t>
              </a:r>
              <a:r>
                <a:rPr lang="en-US" sz="1500" b="1" err="1">
                  <a:latin typeface="Arial"/>
                  <a:cs typeface="Arial"/>
                </a:rPr>
                <a:t>sa</a:t>
              </a:r>
              <a:r>
                <a:rPr lang="en-US" sz="1500" b="1">
                  <a:latin typeface="Arial"/>
                  <a:cs typeface="Arial"/>
                </a:rPr>
                <a:t> </a:t>
              </a:r>
              <a:r>
                <a:rPr lang="en-US" sz="1500" b="1" err="1">
                  <a:latin typeface="Arial"/>
                  <a:cs typeface="Arial"/>
                </a:rPr>
                <a:t>vyberajú</a:t>
              </a:r>
              <a:r>
                <a:rPr lang="en-US" sz="1500" b="1">
                  <a:latin typeface="Arial"/>
                  <a:cs typeface="Arial"/>
                </a:rPr>
                <a:t> </a:t>
              </a:r>
              <a:r>
                <a:rPr lang="en-US" sz="1500" b="1" err="1">
                  <a:latin typeface="Arial"/>
                  <a:cs typeface="Arial"/>
                </a:rPr>
                <a:t>spoločnosti</a:t>
              </a:r>
              <a:r>
                <a:rPr lang="en-US" sz="1500" b="1">
                  <a:latin typeface="Arial"/>
                  <a:cs typeface="Arial"/>
                </a:rPr>
                <a:t> do </a:t>
              </a:r>
              <a:r>
                <a:rPr lang="en-US" sz="1500" b="1" err="1">
                  <a:latin typeface="Arial"/>
                  <a:cs typeface="Arial"/>
                </a:rPr>
                <a:t>prieskumu</a:t>
              </a:r>
              <a:r>
                <a:rPr lang="en-US" sz="1500" b="1">
                  <a:latin typeface="Arial"/>
                  <a:cs typeface="Arial"/>
                </a:rPr>
                <a:t>?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Zamestnávatelia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sú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vyberaní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na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základe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typov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spoločností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a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organizácií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ktoré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zastupujú</a:t>
              </a:r>
              <a:r>
                <a:rPr lang="en-US" sz="1100">
                  <a:latin typeface="Arial"/>
                  <a:ea typeface="Calibri"/>
                  <a:cs typeface="Helvetica"/>
                </a:rPr>
                <a:t>.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Chceme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zabezpečiť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aby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bol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náš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panel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reprezentatívny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pre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národný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trh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práce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každej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zúčastnenej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krajiny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preto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je panel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každej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krajiny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zostavený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úmerne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celkovému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rozloženiu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priemyselných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odvetví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a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veľkostí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organizácií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danej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krajine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.</a:t>
              </a:r>
              <a:b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ts val="1760"/>
                </a:lnSpc>
                <a:defRPr/>
              </a:pPr>
              <a:r>
                <a:rPr lang="pl-PL" sz="1500" b="1">
                  <a:latin typeface="Arial"/>
                  <a:cs typeface="Arial"/>
                </a:rPr>
                <a:t>S kým robíte rozhovory v jednotlivých spoločnostiach?</a:t>
              </a:r>
            </a:p>
            <a:p>
              <a:pPr lvl="0">
                <a:lnSpc>
                  <a:spcPts val="1760"/>
                </a:lnSpc>
                <a:defRPr/>
              </a:pPr>
              <a:r>
                <a:rPr lang="en-US" sz="1100">
                  <a:latin typeface="Arial"/>
                  <a:ea typeface="Calibri"/>
                  <a:cs typeface="Helvetica"/>
                </a:rPr>
                <a:t>Na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pohovor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vyberieme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osobu</a:t>
              </a:r>
              <a:r>
                <a:rPr lang="en-US" sz="110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ktorá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má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dobrý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prehľad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o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počte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zamestnancov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a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zámeroch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zamestnávania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danej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organizácii</a:t>
              </a:r>
              <a:r>
                <a:rPr lang="en-US" sz="1100">
                  <a:latin typeface="Arial"/>
                  <a:ea typeface="Calibri"/>
                  <a:cs typeface="Helvetica"/>
                </a:rPr>
                <a:t>.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Zvyčajne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to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bude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vedúci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oddelenia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ľudských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zdrojov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(HR)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alebo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manažér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ľudských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zdrojov</a:t>
              </a:r>
              <a:r>
                <a:rPr lang="en-US" sz="1100">
                  <a:latin typeface="Arial"/>
                  <a:ea typeface="Calibri"/>
                  <a:cs typeface="Helvetica"/>
                </a:rPr>
                <a:t>. V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menších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organizáciách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to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však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môže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byť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generálny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riaditeľ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alebo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dokonca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generálny</a:t>
              </a:r>
              <a:r>
                <a:rPr lang="en-US" sz="110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err="1">
                  <a:latin typeface="Arial"/>
                  <a:ea typeface="Calibri"/>
                  <a:cs typeface="Helvetica"/>
                </a:rPr>
                <a:t>riaditeľ</a:t>
              </a:r>
              <a:r>
                <a:rPr lang="en-US" sz="1100">
                  <a:latin typeface="Arial"/>
                  <a:ea typeface="Calibri"/>
                  <a:cs typeface="Helvetica"/>
                </a:rPr>
                <a:t>.</a:t>
              </a:r>
              <a:endParaRPr lang="en-US" sz="11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068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C62AFA-E228-541C-9E2D-E5A09822CA48}"/>
              </a:ext>
            </a:extLst>
          </p:cNvPr>
          <p:cNvGrpSpPr/>
          <p:nvPr/>
        </p:nvGrpSpPr>
        <p:grpSpPr>
          <a:xfrm>
            <a:off x="1074268" y="1605299"/>
            <a:ext cx="10043463" cy="4221571"/>
            <a:chOff x="1072293" y="1594414"/>
            <a:chExt cx="10043463" cy="42215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3242F2-4547-6061-1B46-00B0489C4D74}"/>
                </a:ext>
              </a:extLst>
            </p:cNvPr>
            <p:cNvGrpSpPr/>
            <p:nvPr/>
          </p:nvGrpSpPr>
          <p:grpSpPr>
            <a:xfrm>
              <a:off x="1072293" y="2651804"/>
              <a:ext cx="10043463" cy="1273218"/>
              <a:chOff x="1344259" y="2555891"/>
              <a:chExt cx="10043463" cy="127321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7BFA51-6E66-57A8-C8B7-50BE73D2F5A2}"/>
                  </a:ext>
                </a:extLst>
              </p:cNvPr>
              <p:cNvSpPr txBox="1"/>
              <p:nvPr/>
            </p:nvSpPr>
            <p:spPr>
              <a:xfrm>
                <a:off x="1344259" y="3228945"/>
                <a:ext cx="1025211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k-SK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Riadenie pracovnej sily</a:t>
                </a:r>
                <a:endParaRPr lang="en-US" sz="13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00C2D8-FE26-D902-3AA5-134A73B04687}"/>
                  </a:ext>
                </a:extLst>
              </p:cNvPr>
              <p:cNvSpPr txBox="1"/>
              <p:nvPr/>
            </p:nvSpPr>
            <p:spPr>
              <a:xfrm>
                <a:off x="2802046" y="3241867"/>
                <a:ext cx="1163417" cy="4001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k-SK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Vyhľadávanie talentov </a:t>
                </a:r>
                <a:endParaRPr lang="en-US" sz="13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D03A77-A9A2-ED97-2106-02B17CC5686C}"/>
                  </a:ext>
                </a:extLst>
              </p:cNvPr>
              <p:cNvSpPr txBox="1"/>
              <p:nvPr/>
            </p:nvSpPr>
            <p:spPr>
              <a:xfrm>
                <a:off x="4366360" y="3228945"/>
                <a:ext cx="1059775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k-SK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Manažment</a:t>
                </a:r>
              </a:p>
              <a:p>
                <a:pPr algn="ctr"/>
                <a:r>
                  <a:rPr lang="sk-SK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kariéry</a:t>
                </a:r>
                <a:endParaRPr lang="en-US" sz="13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F3041A-8547-7825-08E9-6FDC28FAA70D}"/>
                  </a:ext>
                </a:extLst>
              </p:cNvPr>
              <p:cNvSpPr txBox="1"/>
              <p:nvPr/>
            </p:nvSpPr>
            <p:spPr>
              <a:xfrm>
                <a:off x="6054218" y="3228945"/>
                <a:ext cx="945604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k-SK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Prilákanie</a:t>
                </a:r>
              </a:p>
              <a:p>
                <a:pPr algn="ctr"/>
                <a:r>
                  <a:rPr lang="sk-SK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Najlepších</a:t>
                </a:r>
              </a:p>
              <a:p>
                <a:pPr algn="ctr"/>
                <a:r>
                  <a:rPr lang="sk-SK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talentov</a:t>
                </a:r>
                <a:endParaRPr lang="en-US" sz="13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200FCB-A3E4-98B8-C041-772B6A961AAD}"/>
                  </a:ext>
                </a:extLst>
              </p:cNvPr>
              <p:cNvSpPr txBox="1"/>
              <p:nvPr/>
            </p:nvSpPr>
            <p:spPr>
              <a:xfrm>
                <a:off x="7536041" y="3228945"/>
                <a:ext cx="1576644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k-SK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Strategické</a:t>
                </a:r>
              </a:p>
              <a:p>
                <a:pPr algn="ctr"/>
                <a:r>
                  <a:rPr lang="sk-SK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Plánovanie</a:t>
                </a:r>
              </a:p>
              <a:p>
                <a:pPr algn="ctr"/>
                <a:r>
                  <a:rPr lang="sk-SK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zamestnancov</a:t>
                </a:r>
                <a:endParaRPr lang="en-US" sz="13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D9DCA5-7BD4-F96C-531C-68F0B978DA0E}"/>
                  </a:ext>
                </a:extLst>
              </p:cNvPr>
              <p:cNvSpPr txBox="1"/>
              <p:nvPr/>
            </p:nvSpPr>
            <p:spPr>
              <a:xfrm>
                <a:off x="9648904" y="3228945"/>
                <a:ext cx="1738818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k-SK" sz="1300" b="1">
                    <a:latin typeface="Arial" panose="020B0604020202020204" pitchFamily="34" charset="0"/>
                    <a:cs typeface="Arial" panose="020B0604020202020204" pitchFamily="34" charset="0"/>
                  </a:rPr>
                  <a:t>Poradenstvo a analýza pracovnej sily</a:t>
                </a:r>
                <a:endParaRPr lang="en-US" sz="13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4A55C899-B026-4071-2962-6BF617198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4620547" y="2583749"/>
                <a:ext cx="548820" cy="548820"/>
              </a:xfrm>
              <a:prstGeom prst="rect">
                <a:avLst/>
              </a:prstGeom>
            </p:spPr>
          </p:pic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C12D9494-EAC4-7055-C10E-CC2A9080D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3093505" y="2583748"/>
                <a:ext cx="548820" cy="548820"/>
              </a:xfrm>
              <a:prstGeom prst="rect">
                <a:avLst/>
              </a:prstGeom>
            </p:spPr>
          </p:pic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EAB4C2B6-49AF-1487-6352-BA6028CE63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582454" y="2588863"/>
                <a:ext cx="548820" cy="548820"/>
              </a:xfrm>
              <a:prstGeom prst="rect">
                <a:avLst/>
              </a:prstGeom>
            </p:spPr>
          </p:pic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1CBF0391-5E66-3A9F-914A-1B02EC36B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6236124" y="2555891"/>
                <a:ext cx="581792" cy="581792"/>
              </a:xfrm>
              <a:prstGeom prst="rect">
                <a:avLst/>
              </a:prstGeom>
            </p:spPr>
          </p:pic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174F1C1E-1E74-D384-92B7-6031B7EE0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8002068" y="2629476"/>
                <a:ext cx="553936" cy="553936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C0402278-7AD4-273F-A5B7-BED88769F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10218481" y="2629476"/>
                <a:ext cx="553936" cy="553936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8AB14B-FFD9-C436-8627-17061F29B320}"/>
                </a:ext>
              </a:extLst>
            </p:cNvPr>
            <p:cNvGrpSpPr/>
            <p:nvPr/>
          </p:nvGrpSpPr>
          <p:grpSpPr>
            <a:xfrm>
              <a:off x="2665552" y="4835875"/>
              <a:ext cx="6860896" cy="980110"/>
              <a:chOff x="2665552" y="4691980"/>
              <a:chExt cx="6860896" cy="98011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903C9F4-08FB-1A6C-B179-DF609EA935C5}"/>
                  </a:ext>
                </a:extLst>
              </p:cNvPr>
              <p:cNvSpPr/>
              <p:nvPr/>
            </p:nvSpPr>
            <p:spPr>
              <a:xfrm>
                <a:off x="3262299" y="5305754"/>
                <a:ext cx="5477268" cy="366336"/>
              </a:xfrm>
              <a:prstGeom prst="roundRect">
                <a:avLst>
                  <a:gd name="adj" fmla="val 1321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sk-SK"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Navštív</a:t>
                </a:r>
                <a:r>
                  <a:rPr lang="en-US"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1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www.manpowergroup.com</a:t>
                </a:r>
                <a:r>
                  <a:rPr lang="en-US"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k-SK"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dozvieš sa viac</a:t>
                </a:r>
                <a:r>
                  <a:rPr lang="en-US"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EA91084-FC11-E23B-F2FA-9C9D1B531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65552" y="4691980"/>
                <a:ext cx="6860896" cy="439097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5F2AC9-0AD3-729B-E00A-4A6BA67E7C0C}"/>
                </a:ext>
              </a:extLst>
            </p:cNvPr>
            <p:cNvGrpSpPr/>
            <p:nvPr/>
          </p:nvGrpSpPr>
          <p:grpSpPr>
            <a:xfrm>
              <a:off x="1076243" y="1594414"/>
              <a:ext cx="10039513" cy="677071"/>
              <a:chOff x="1076243" y="1516183"/>
              <a:chExt cx="10039513" cy="677071"/>
            </a:xfrm>
          </p:grpSpPr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0469C3A-6321-A2BE-C130-F612E2229C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243" y="1516183"/>
                <a:ext cx="10039513" cy="481374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k-SK" sz="3000">
                    <a:latin typeface="Arial"/>
                    <a:cs typeface="Arial"/>
                  </a:rPr>
                  <a:t>Riešenia ManpowerGroup v rámci celého životného cyklu ľudských zdrojov</a:t>
                </a:r>
                <a:endParaRPr lang="en-US" sz="3000">
                  <a:latin typeface="Arial"/>
                  <a:cs typeface="Arial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D77A58D-A04A-2262-ADF4-BB5756452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8010" y="2193254"/>
                <a:ext cx="10007746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03B055-D9EA-7870-A39F-42C37465F00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572116" cy="158003"/>
            <a:chOff x="375287" y="6546722"/>
            <a:chExt cx="572116" cy="158003"/>
          </a:xfrm>
        </p:grpSpPr>
        <p:sp>
          <p:nvSpPr>
            <p:cNvPr id="6" name="Triangle 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5FB1BF4-955B-7B73-66A3-24C0B2F5F9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hlinkClick r:id="rId18" action="ppaction://hlinksldjump"/>
              <a:extLst>
                <a:ext uri="{FF2B5EF4-FFF2-40B4-BE49-F238E27FC236}">
                  <a16:creationId xmlns:a16="http://schemas.microsoft.com/office/drawing/2014/main" id="{2EBAAD23-5F88-80AB-F493-FA869CB1A3D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9088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9FA47C-0201-46A4-03EC-C3036920E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5000"/>
              <a:t>Ďakujeme za pozornosť</a:t>
            </a:r>
          </a:p>
          <a:p>
            <a:endParaRPr lang="en-US" sz="5000"/>
          </a:p>
        </p:txBody>
      </p:sp>
      <p:pic>
        <p:nvPicPr>
          <p:cNvPr id="2052" name="Picture 4" descr="Obrázok, na ktorom je text, snímka obrazovky, písmo, grafika&#10;&#10;Automaticky generovaný popis">
            <a:extLst>
              <a:ext uri="{FF2B5EF4-FFF2-40B4-BE49-F238E27FC236}">
                <a16:creationId xmlns:a16="http://schemas.microsoft.com/office/drawing/2014/main" id="{84A8DEFB-96E4-C7E8-7C32-964B0B92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62" y="1965554"/>
            <a:ext cx="4261076" cy="426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727E7F7-2584-58BC-3824-F507CAA910E8}"/>
              </a:ext>
            </a:extLst>
          </p:cNvPr>
          <p:cNvSpPr txBox="1">
            <a:spLocks/>
          </p:cNvSpPr>
          <p:nvPr/>
        </p:nvSpPr>
        <p:spPr>
          <a:xfrm>
            <a:off x="576914" y="2514600"/>
            <a:ext cx="3902954" cy="18288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b="1">
                <a:latin typeface="Arial"/>
                <a:cs typeface="Arial"/>
              </a:rPr>
              <a:t>Výhľad zamestnanosti na  4. kvartál 2024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D94B1C-D09A-29F0-9479-C50402FB4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9508" y="1876834"/>
            <a:ext cx="637766" cy="63776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0BC0C31-4CB3-61A1-B3D1-FBB8FC5E5BE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4" name="Triangle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36E0BB9-AADB-6B08-4BE7-29782F9B1D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iangle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B8B2856-30F5-1192-FA9A-C1D4EE87A41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>
              <a:hlinkClick r:id="rId6" action="ppaction://hlinksldjump"/>
              <a:extLst>
                <a:ext uri="{FF2B5EF4-FFF2-40B4-BE49-F238E27FC236}">
                  <a16:creationId xmlns:a16="http://schemas.microsoft.com/office/drawing/2014/main" id="{D8219874-86FA-2BC8-41A4-53EFCDC83A9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894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96047-FAC3-C9C0-5D23-BDFF9067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/>
              <a:t>Čo je čistý index trhu práce?</a:t>
            </a:r>
          </a:p>
        </p:txBody>
      </p:sp>
      <p:pic>
        <p:nvPicPr>
          <p:cNvPr id="5" name="Obrázok 4" descr="Obrázok, na ktorom je kruh, grafika, pestrofarebnosť, dizajn&#10;&#10;Automaticky generovaný popis">
            <a:extLst>
              <a:ext uri="{FF2B5EF4-FFF2-40B4-BE49-F238E27FC236}">
                <a16:creationId xmlns:a16="http://schemas.microsoft.com/office/drawing/2014/main" id="{2FA48747-2827-28BF-5F37-634921E76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48" y="2155373"/>
            <a:ext cx="3287486" cy="3287486"/>
          </a:xfrm>
          <a:prstGeom prst="rect">
            <a:avLst/>
          </a:prstGeom>
        </p:spPr>
      </p:pic>
      <p:pic>
        <p:nvPicPr>
          <p:cNvPr id="7" name="Obrázok 6" descr="Obrázok, na ktorom je kruh, grafika, pestrofarebnosť, dizajn&#10;&#10;Automaticky generovaný popis">
            <a:extLst>
              <a:ext uri="{FF2B5EF4-FFF2-40B4-BE49-F238E27FC236}">
                <a16:creationId xmlns:a16="http://schemas.microsoft.com/office/drawing/2014/main" id="{9652EB31-102D-198F-A657-DFA5970A7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257" y="2258787"/>
            <a:ext cx="3287486" cy="3287486"/>
          </a:xfrm>
          <a:prstGeom prst="rect">
            <a:avLst/>
          </a:prstGeom>
        </p:spPr>
      </p:pic>
      <p:pic>
        <p:nvPicPr>
          <p:cNvPr id="9" name="Obrázok 8" descr="Obrázok, na ktorom je kruh, grafika, pestrofarebnosť, dizajn&#10;&#10;Automaticky generovaný popis">
            <a:extLst>
              <a:ext uri="{FF2B5EF4-FFF2-40B4-BE49-F238E27FC236}">
                <a16:creationId xmlns:a16="http://schemas.microsoft.com/office/drawing/2014/main" id="{3F353933-423E-4C25-D499-A94E244FD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566" y="2258787"/>
            <a:ext cx="3287486" cy="3287486"/>
          </a:xfrm>
          <a:prstGeom prst="rect">
            <a:avLst/>
          </a:prstGeom>
        </p:spPr>
      </p:pic>
      <p:sp>
        <p:nvSpPr>
          <p:cNvPr id="10" name="BlokTextu 11">
            <a:extLst>
              <a:ext uri="{FF2B5EF4-FFF2-40B4-BE49-F238E27FC236}">
                <a16:creationId xmlns:a16="http://schemas.microsoft.com/office/drawing/2014/main" id="{9520E366-576B-F4C2-DE6C-721D95CE4800}"/>
              </a:ext>
            </a:extLst>
          </p:cNvPr>
          <p:cNvSpPr txBox="1"/>
          <p:nvPr/>
        </p:nvSpPr>
        <p:spPr>
          <a:xfrm>
            <a:off x="1430112" y="3537506"/>
            <a:ext cx="1747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800" b="1"/>
              <a:t>NÁRAST</a:t>
            </a:r>
          </a:p>
        </p:txBody>
      </p:sp>
      <p:sp>
        <p:nvSpPr>
          <p:cNvPr id="11" name="BlokTextu 12">
            <a:extLst>
              <a:ext uri="{FF2B5EF4-FFF2-40B4-BE49-F238E27FC236}">
                <a16:creationId xmlns:a16="http://schemas.microsoft.com/office/drawing/2014/main" id="{B83F1BE3-D611-E924-4FDC-B759F524A8DE}"/>
              </a:ext>
            </a:extLst>
          </p:cNvPr>
          <p:cNvSpPr txBox="1"/>
          <p:nvPr/>
        </p:nvSpPr>
        <p:spPr>
          <a:xfrm>
            <a:off x="5222421" y="3640920"/>
            <a:ext cx="1747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800" b="1"/>
              <a:t>POKLES</a:t>
            </a:r>
          </a:p>
        </p:txBody>
      </p:sp>
      <p:sp>
        <p:nvSpPr>
          <p:cNvPr id="12" name="BlokTextu 13">
            <a:extLst>
              <a:ext uri="{FF2B5EF4-FFF2-40B4-BE49-F238E27FC236}">
                <a16:creationId xmlns:a16="http://schemas.microsoft.com/office/drawing/2014/main" id="{2C1D9605-8F87-8E45-EF91-30D7D00AD361}"/>
              </a:ext>
            </a:extLst>
          </p:cNvPr>
          <p:cNvSpPr txBox="1"/>
          <p:nvPr/>
        </p:nvSpPr>
        <p:spPr>
          <a:xfrm>
            <a:off x="9014730" y="3425476"/>
            <a:ext cx="17471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800" b="1"/>
              <a:t>ČISTÝ INDEX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ECF29FD0-53E1-0C84-AD35-92CEA8D0BC6F}"/>
              </a:ext>
            </a:extLst>
          </p:cNvPr>
          <p:cNvSpPr/>
          <p:nvPr/>
        </p:nvSpPr>
        <p:spPr>
          <a:xfrm>
            <a:off x="3895046" y="3736347"/>
            <a:ext cx="609600" cy="1255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ovná sa 14">
            <a:extLst>
              <a:ext uri="{FF2B5EF4-FFF2-40B4-BE49-F238E27FC236}">
                <a16:creationId xmlns:a16="http://schemas.microsoft.com/office/drawing/2014/main" id="{C65006F8-BB7F-7D24-779C-755C0C097BFD}"/>
              </a:ext>
            </a:extLst>
          </p:cNvPr>
          <p:cNvSpPr/>
          <p:nvPr/>
        </p:nvSpPr>
        <p:spPr>
          <a:xfrm>
            <a:off x="7622039" y="3695701"/>
            <a:ext cx="770164" cy="33236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5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A5B4A-68AD-7254-DFBD-5802E13F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942796"/>
            <a:ext cx="10367282" cy="456190"/>
          </a:xfrm>
        </p:spPr>
        <p:txBody>
          <a:bodyPr/>
          <a:lstStyle/>
          <a:p>
            <a:r>
              <a:rPr lang="sk-SK" b="1"/>
              <a:t>Čistý index trhu práce na Slovensku pre 4. štvrťrok 2024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85FFCE-17D3-B114-697F-D69143109552}"/>
              </a:ext>
            </a:extLst>
          </p:cNvPr>
          <p:cNvSpPr>
            <a:spLocks noGrp="1"/>
          </p:cNvSpPr>
          <p:nvPr/>
        </p:nvSpPr>
        <p:spPr>
          <a:xfrm>
            <a:off x="1019175" y="1696087"/>
            <a:ext cx="10153650" cy="3681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b="1"/>
              <a:t>Na základe dát, čistý index trhu práce na Slovensku, očistený o sezónne výkyvy, </a:t>
            </a:r>
            <a:r>
              <a:rPr lang="sk-SK" sz="2000" b="1"/>
              <a:t>dosahuje úroveň +19%. </a:t>
            </a:r>
            <a:r>
              <a:rPr lang="sk-SK" sz="1400"/>
              <a:t>V porovnaní s predchádzajúcim kvartálom je to nárast o 4 percentuálne body, medziročne tiež nárast o 4 percentuálne body.</a:t>
            </a:r>
            <a:endParaRPr lang="en-US" sz="1400">
              <a:ea typeface="+mn-lt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F0C9011-D4AD-AA5F-658D-819D0696E273}"/>
              </a:ext>
            </a:extLst>
          </p:cNvPr>
          <p:cNvSpPr txBox="1">
            <a:spLocks/>
          </p:cNvSpPr>
          <p:nvPr/>
        </p:nvSpPr>
        <p:spPr>
          <a:xfrm>
            <a:off x="1019175" y="2527654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b="1">
                <a:solidFill>
                  <a:schemeClr val="accent2"/>
                </a:solidFill>
              </a:rPr>
              <a:t>Plány náboru zamestnávateľov na júl – september 2024</a:t>
            </a:r>
          </a:p>
        </p:txBody>
      </p:sp>
      <p:pic>
        <p:nvPicPr>
          <p:cNvPr id="7" name="Obrázok 6" descr="Obrázok, na ktorom je kruh, pestrofarebnosť, zelená, dizajn&#10;&#10;Automaticky generovaný popis">
            <a:extLst>
              <a:ext uri="{FF2B5EF4-FFF2-40B4-BE49-F238E27FC236}">
                <a16:creationId xmlns:a16="http://schemas.microsoft.com/office/drawing/2014/main" id="{7DAA0C04-7D21-354C-A0F8-4B994FF84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3147598"/>
            <a:ext cx="1665514" cy="16655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F6D723-F742-219B-E289-9204711AE4CE}"/>
              </a:ext>
            </a:extLst>
          </p:cNvPr>
          <p:cNvSpPr txBox="1">
            <a:spLocks/>
          </p:cNvSpPr>
          <p:nvPr/>
        </p:nvSpPr>
        <p:spPr>
          <a:xfrm>
            <a:off x="1509913" y="3738181"/>
            <a:ext cx="1083222" cy="242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>
                <a:ea typeface="+mn-lt"/>
              </a:rPr>
              <a:t>40%</a:t>
            </a:r>
            <a:endParaRPr lang="en-US" sz="2800" b="1">
              <a:ea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E0D90A-E3D2-C842-361A-2FFA6B3F8F34}"/>
              </a:ext>
            </a:extLst>
          </p:cNvPr>
          <p:cNvSpPr txBox="1">
            <a:spLocks/>
          </p:cNvSpPr>
          <p:nvPr/>
        </p:nvSpPr>
        <p:spPr>
          <a:xfrm>
            <a:off x="2684689" y="3815411"/>
            <a:ext cx="3585482" cy="611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>
                <a:ea typeface="+mn-lt"/>
              </a:rPr>
              <a:t>slovenských zamestnávateľov očakáva </a:t>
            </a:r>
            <a:r>
              <a:rPr lang="sk-SK" sz="1400" b="1">
                <a:ea typeface="+mn-lt"/>
              </a:rPr>
              <a:t>nárast počtu zamestnancov</a:t>
            </a:r>
            <a:endParaRPr lang="en-US" sz="1400" b="1">
              <a:ea typeface="+mn-lt"/>
            </a:endParaRPr>
          </a:p>
        </p:txBody>
      </p:sp>
      <p:pic>
        <p:nvPicPr>
          <p:cNvPr id="11" name="Obrázok 10" descr="Obrázok, na ktorom je kruh, pestrofarebnosť, zelená, dizajn&#10;&#10;Automaticky generovaný popis">
            <a:extLst>
              <a:ext uri="{FF2B5EF4-FFF2-40B4-BE49-F238E27FC236}">
                <a16:creationId xmlns:a16="http://schemas.microsoft.com/office/drawing/2014/main" id="{CE508F1E-F72E-773E-3FC6-60539BAE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4666102"/>
            <a:ext cx="1665514" cy="16655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C9EB76-62CA-4A82-42D6-B5522F9375FC}"/>
              </a:ext>
            </a:extLst>
          </p:cNvPr>
          <p:cNvSpPr txBox="1">
            <a:spLocks/>
          </p:cNvSpPr>
          <p:nvPr/>
        </p:nvSpPr>
        <p:spPr>
          <a:xfrm>
            <a:off x="1509913" y="5256685"/>
            <a:ext cx="1083222" cy="242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>
                <a:ea typeface="+mn-lt"/>
              </a:rPr>
              <a:t>22%</a:t>
            </a:r>
            <a:endParaRPr lang="en-US" sz="2800" b="1">
              <a:ea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74C74F-E0CD-8E62-95B8-F86E688653B5}"/>
              </a:ext>
            </a:extLst>
          </p:cNvPr>
          <p:cNvSpPr txBox="1">
            <a:spLocks/>
          </p:cNvSpPr>
          <p:nvPr/>
        </p:nvSpPr>
        <p:spPr>
          <a:xfrm>
            <a:off x="2684689" y="5256685"/>
            <a:ext cx="3585482" cy="611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>
                <a:ea typeface="+mn-lt"/>
              </a:rPr>
              <a:t>slovenských zamestnávateľov predpokladá </a:t>
            </a:r>
            <a:r>
              <a:rPr lang="sk-SK" sz="1400" b="1">
                <a:ea typeface="+mn-lt"/>
              </a:rPr>
              <a:t>pokles počtu zamestnancov</a:t>
            </a:r>
            <a:endParaRPr lang="en-US" sz="1400" b="1">
              <a:ea typeface="+mn-lt"/>
            </a:endParaRPr>
          </a:p>
        </p:txBody>
      </p:sp>
      <p:pic>
        <p:nvPicPr>
          <p:cNvPr id="15" name="Obrázok 14" descr="Obrázok, na ktorom je kruh, zelená, pestrofarebnosť, dizajn&#10;&#10;Automaticky generovaný popis">
            <a:extLst>
              <a:ext uri="{FF2B5EF4-FFF2-40B4-BE49-F238E27FC236}">
                <a16:creationId xmlns:a16="http://schemas.microsoft.com/office/drawing/2014/main" id="{4183E645-CFDC-E1D2-B857-0C4F74C77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725" y="3147598"/>
            <a:ext cx="1665514" cy="166551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FA1C3FE-D0BC-5D60-89B3-8BC278EB57F8}"/>
              </a:ext>
            </a:extLst>
          </p:cNvPr>
          <p:cNvSpPr txBox="1">
            <a:spLocks/>
          </p:cNvSpPr>
          <p:nvPr/>
        </p:nvSpPr>
        <p:spPr>
          <a:xfrm>
            <a:off x="6852463" y="3764103"/>
            <a:ext cx="1083222" cy="242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>
                <a:ea typeface="+mn-lt"/>
              </a:rPr>
              <a:t>34%</a:t>
            </a:r>
            <a:endParaRPr lang="en-US" sz="2800" b="1">
              <a:ea typeface="+mn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FA5FCD8-D0A8-62C1-82BE-DB6A5E77356C}"/>
              </a:ext>
            </a:extLst>
          </p:cNvPr>
          <p:cNvSpPr txBox="1">
            <a:spLocks/>
          </p:cNvSpPr>
          <p:nvPr/>
        </p:nvSpPr>
        <p:spPr>
          <a:xfrm>
            <a:off x="8027239" y="3742417"/>
            <a:ext cx="3585482" cy="611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>
                <a:ea typeface="+mn-lt"/>
              </a:rPr>
              <a:t>slovenských zamestnávateľov </a:t>
            </a:r>
            <a:r>
              <a:rPr lang="sk-SK" sz="1400" b="1">
                <a:ea typeface="+mn-lt"/>
              </a:rPr>
              <a:t>neočakáva</a:t>
            </a:r>
            <a:r>
              <a:rPr lang="sk-SK" sz="1400">
                <a:ea typeface="+mn-lt"/>
              </a:rPr>
              <a:t> </a:t>
            </a:r>
            <a:r>
              <a:rPr lang="sk-SK" sz="1400" b="1">
                <a:ea typeface="+mn-lt"/>
              </a:rPr>
              <a:t>žiadnu zmenu</a:t>
            </a:r>
            <a:endParaRPr lang="en-US" sz="1400" b="1">
              <a:ea typeface="+mn-lt"/>
            </a:endParaRPr>
          </a:p>
        </p:txBody>
      </p:sp>
      <p:pic>
        <p:nvPicPr>
          <p:cNvPr id="19" name="Obrázok 18" descr="Obrázok, na ktorom je kruh, zelená&#10;&#10;Automaticky generovaný popis">
            <a:extLst>
              <a:ext uri="{FF2B5EF4-FFF2-40B4-BE49-F238E27FC236}">
                <a16:creationId xmlns:a16="http://schemas.microsoft.com/office/drawing/2014/main" id="{FDDC6356-5D77-C6ED-21FD-E0F3E4339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725" y="4729793"/>
            <a:ext cx="1665514" cy="1665514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9E3F0A-C20D-BDC8-1F03-FB68FEFFA458}"/>
              </a:ext>
            </a:extLst>
          </p:cNvPr>
          <p:cNvSpPr txBox="1">
            <a:spLocks/>
          </p:cNvSpPr>
          <p:nvPr/>
        </p:nvSpPr>
        <p:spPr>
          <a:xfrm>
            <a:off x="6944017" y="5323293"/>
            <a:ext cx="1083222" cy="242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>
                <a:ea typeface="+mn-lt"/>
              </a:rPr>
              <a:t>4%</a:t>
            </a:r>
            <a:endParaRPr lang="en-US" sz="2800" b="1">
              <a:ea typeface="+mn-lt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C9503C-DDB3-A1B4-C43B-597FC45C541A}"/>
              </a:ext>
            </a:extLst>
          </p:cNvPr>
          <p:cNvSpPr txBox="1">
            <a:spLocks/>
          </p:cNvSpPr>
          <p:nvPr/>
        </p:nvSpPr>
        <p:spPr>
          <a:xfrm>
            <a:off x="8027239" y="5256685"/>
            <a:ext cx="3585482" cy="611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>
                <a:ea typeface="+mn-lt"/>
              </a:rPr>
              <a:t>slovenských zamestnávateľov </a:t>
            </a:r>
            <a:r>
              <a:rPr lang="sk-SK" sz="1400" b="1">
                <a:ea typeface="+mn-lt"/>
              </a:rPr>
              <a:t>sa nevyjadruje k tejto téme</a:t>
            </a:r>
            <a:endParaRPr lang="en-US" sz="1400" b="1">
              <a:ea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27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dĺžnik 50">
            <a:extLst>
              <a:ext uri="{FF2B5EF4-FFF2-40B4-BE49-F238E27FC236}">
                <a16:creationId xmlns:a16="http://schemas.microsoft.com/office/drawing/2014/main" id="{4CAABECF-923F-261E-0893-D65D40825DDD}"/>
              </a:ext>
            </a:extLst>
          </p:cNvPr>
          <p:cNvSpPr/>
          <p:nvPr/>
        </p:nvSpPr>
        <p:spPr>
          <a:xfrm>
            <a:off x="10167312" y="3243997"/>
            <a:ext cx="914174" cy="18631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>
              <a:highlight>
                <a:srgbClr val="FFFF00"/>
              </a:highlight>
            </a:endParaRPr>
          </a:p>
        </p:txBody>
      </p:sp>
      <p:sp>
        <p:nvSpPr>
          <p:cNvPr id="49" name="Obdĺžnik 48">
            <a:extLst>
              <a:ext uri="{FF2B5EF4-FFF2-40B4-BE49-F238E27FC236}">
                <a16:creationId xmlns:a16="http://schemas.microsoft.com/office/drawing/2014/main" id="{27B8E8EA-D5BB-64A6-E50A-CFBE4226906E}"/>
              </a:ext>
            </a:extLst>
          </p:cNvPr>
          <p:cNvSpPr/>
          <p:nvPr/>
        </p:nvSpPr>
        <p:spPr>
          <a:xfrm>
            <a:off x="9094886" y="3240206"/>
            <a:ext cx="914174" cy="1531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>
              <a:highlight>
                <a:srgbClr val="FFFF00"/>
              </a:highlight>
            </a:endParaRPr>
          </a:p>
        </p:txBody>
      </p:sp>
      <p:sp>
        <p:nvSpPr>
          <p:cNvPr id="32" name="Obdĺžnik 31">
            <a:extLst>
              <a:ext uri="{FF2B5EF4-FFF2-40B4-BE49-F238E27FC236}">
                <a16:creationId xmlns:a16="http://schemas.microsoft.com/office/drawing/2014/main" id="{F61B59CC-C4F3-772A-5900-0D5B9E485221}"/>
              </a:ext>
            </a:extLst>
          </p:cNvPr>
          <p:cNvSpPr/>
          <p:nvPr/>
        </p:nvSpPr>
        <p:spPr>
          <a:xfrm>
            <a:off x="4520351" y="3636363"/>
            <a:ext cx="914174" cy="1413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>
              <a:highlight>
                <a:srgbClr val="FFFF00"/>
              </a:highlight>
            </a:endParaRPr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740CCA54-6D42-30D9-FFC9-BEE71DD4E521}"/>
              </a:ext>
            </a:extLst>
          </p:cNvPr>
          <p:cNvSpPr/>
          <p:nvPr/>
        </p:nvSpPr>
        <p:spPr>
          <a:xfrm>
            <a:off x="3376873" y="3429000"/>
            <a:ext cx="914174" cy="16127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>
              <a:highlight>
                <a:srgbClr val="FFFF00"/>
              </a:highlight>
            </a:endParaRP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A9DF1125-BA23-921F-636E-DFA1EEB85C33}"/>
              </a:ext>
            </a:extLst>
          </p:cNvPr>
          <p:cNvSpPr/>
          <p:nvPr/>
        </p:nvSpPr>
        <p:spPr>
          <a:xfrm>
            <a:off x="1001805" y="2873775"/>
            <a:ext cx="914174" cy="21679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45958-8815-404E-ACE8-85FF3183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Arial"/>
                <a:cs typeface="Arial"/>
              </a:rPr>
              <a:t>Porovnanie plánov náboru podľa odvetvia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1BC3-BC35-BBE6-6125-FD51806B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805" y="1519525"/>
            <a:ext cx="10153650" cy="3962535"/>
          </a:xfrm>
        </p:spPr>
        <p:txBody>
          <a:bodyPr/>
          <a:lstStyle/>
          <a:p>
            <a:r>
              <a:rPr lang="en-US" sz="1400">
                <a:latin typeface="Arial"/>
                <a:cs typeface="Arial"/>
              </a:rPr>
              <a:t>V</a:t>
            </a:r>
            <a:r>
              <a:rPr lang="sk-SK" sz="1400">
                <a:latin typeface="Arial"/>
                <a:cs typeface="Arial"/>
              </a:rPr>
              <a:t>o štvrtom </a:t>
            </a:r>
            <a:r>
              <a:rPr lang="en-US" sz="1400" err="1">
                <a:latin typeface="Arial"/>
                <a:cs typeface="Arial"/>
              </a:rPr>
              <a:t>kvartáli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plánujú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firmy</a:t>
            </a:r>
            <a:r>
              <a:rPr lang="en-US" sz="1400">
                <a:latin typeface="Arial"/>
                <a:cs typeface="Arial"/>
              </a:rPr>
              <a:t> v </a:t>
            </a:r>
            <a:r>
              <a:rPr lang="en-US" sz="1400" err="1">
                <a:latin typeface="Arial"/>
                <a:cs typeface="Arial"/>
              </a:rPr>
              <a:t>sektore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sk-SK" sz="1400">
                <a:latin typeface="Arial"/>
                <a:cs typeface="Arial"/>
              </a:rPr>
              <a:t>dopravy, logistiky a </a:t>
            </a:r>
            <a:r>
              <a:rPr lang="sk-SK" sz="1400" err="1">
                <a:latin typeface="Arial"/>
                <a:cs typeface="Arial"/>
              </a:rPr>
              <a:t>automotive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najviac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náborov</a:t>
            </a:r>
            <a:r>
              <a:rPr lang="en-US" sz="1400">
                <a:latin typeface="Arial"/>
                <a:cs typeface="Arial"/>
              </a:rPr>
              <a:t>, </a:t>
            </a:r>
            <a:r>
              <a:rPr lang="en-US" sz="1400" err="1">
                <a:latin typeface="Arial"/>
                <a:cs typeface="Arial"/>
              </a:rPr>
              <a:t>kde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čistý</a:t>
            </a:r>
            <a:r>
              <a:rPr lang="en-US" sz="1400">
                <a:latin typeface="Arial"/>
                <a:cs typeface="Arial"/>
              </a:rPr>
              <a:t> index </a:t>
            </a:r>
            <a:r>
              <a:rPr lang="en-US" sz="1400" err="1">
                <a:latin typeface="Arial"/>
                <a:cs typeface="Arial"/>
              </a:rPr>
              <a:t>predstavuje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b="1">
                <a:latin typeface="Arial"/>
                <a:cs typeface="Arial"/>
              </a:rPr>
              <a:t>+ </a:t>
            </a:r>
            <a:r>
              <a:rPr lang="sk-SK" sz="1400" b="1">
                <a:latin typeface="Arial"/>
                <a:cs typeface="Arial"/>
              </a:rPr>
              <a:t>49</a:t>
            </a:r>
            <a:r>
              <a:rPr lang="en-US" sz="1400" b="1">
                <a:latin typeface="Arial"/>
                <a:cs typeface="Arial"/>
              </a:rPr>
              <a:t>%. </a:t>
            </a:r>
            <a:r>
              <a:rPr lang="en-US" sz="1400" err="1">
                <a:latin typeface="Arial"/>
                <a:cs typeface="Arial"/>
              </a:rPr>
              <a:t>Medziročne</a:t>
            </a:r>
            <a:r>
              <a:rPr lang="en-US" sz="1400">
                <a:latin typeface="Arial"/>
                <a:cs typeface="Arial"/>
              </a:rPr>
              <a:t> je to </a:t>
            </a:r>
            <a:r>
              <a:rPr lang="en-US" sz="1400" err="1">
                <a:latin typeface="Arial"/>
                <a:cs typeface="Arial"/>
              </a:rPr>
              <a:t>nárast</a:t>
            </a:r>
            <a:r>
              <a:rPr lang="en-US" sz="1400">
                <a:latin typeface="Arial"/>
                <a:cs typeface="Arial"/>
              </a:rPr>
              <a:t> o </a:t>
            </a:r>
            <a:r>
              <a:rPr lang="sk-SK" sz="1400">
                <a:latin typeface="Arial"/>
                <a:cs typeface="Arial"/>
              </a:rPr>
              <a:t>38</a:t>
            </a:r>
            <a:r>
              <a:rPr lang="en-US" sz="1400">
                <a:latin typeface="Arial"/>
                <a:cs typeface="Arial"/>
              </a:rPr>
              <a:t>%. </a:t>
            </a:r>
            <a:r>
              <a:rPr lang="en-US" sz="1400" b="1" err="1">
                <a:latin typeface="Arial"/>
                <a:cs typeface="Arial"/>
              </a:rPr>
              <a:t>Druhý</a:t>
            </a:r>
            <a:r>
              <a:rPr lang="en-US" sz="1400" b="1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najsilnejší</a:t>
            </a:r>
            <a:r>
              <a:rPr lang="en-US" sz="1400" b="1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sektor</a:t>
            </a:r>
            <a:r>
              <a:rPr lang="en-US" sz="1400" b="1">
                <a:latin typeface="Arial"/>
                <a:cs typeface="Arial"/>
              </a:rPr>
              <a:t> </a:t>
            </a:r>
            <a:r>
              <a:rPr lang="sk-SK" sz="1400" b="1">
                <a:latin typeface="Arial"/>
                <a:cs typeface="Arial"/>
              </a:rPr>
              <a:t>sú informačné technológie </a:t>
            </a:r>
            <a:r>
              <a:rPr lang="en-US" sz="1400">
                <a:latin typeface="Arial"/>
                <a:cs typeface="Arial"/>
              </a:rPr>
              <a:t>(+ 3</a:t>
            </a:r>
            <a:r>
              <a:rPr lang="sk-SK" sz="1400">
                <a:latin typeface="Arial"/>
                <a:cs typeface="Arial"/>
              </a:rPr>
              <a:t>3</a:t>
            </a:r>
            <a:r>
              <a:rPr lang="en-US" sz="1400">
                <a:latin typeface="Arial"/>
                <a:cs typeface="Arial"/>
              </a:rPr>
              <a:t>%), </a:t>
            </a:r>
            <a:r>
              <a:rPr lang="en-US" sz="1400" err="1">
                <a:latin typeface="Arial"/>
                <a:cs typeface="Arial"/>
              </a:rPr>
              <a:t>medziročne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sk-SK" sz="1400">
                <a:latin typeface="Arial"/>
                <a:cs typeface="Arial"/>
              </a:rPr>
              <a:t>+ 8</a:t>
            </a:r>
            <a:r>
              <a:rPr lang="en-US" sz="1400">
                <a:latin typeface="Arial"/>
                <a:cs typeface="Arial"/>
              </a:rPr>
              <a:t>%. Na </a:t>
            </a:r>
            <a:r>
              <a:rPr lang="en-US" sz="1400" err="1">
                <a:latin typeface="Arial"/>
                <a:cs typeface="Arial"/>
              </a:rPr>
              <a:t>treťom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mieste</a:t>
            </a:r>
            <a:r>
              <a:rPr lang="en-US" sz="1400">
                <a:latin typeface="Arial"/>
                <a:cs typeface="Arial"/>
              </a:rPr>
              <a:t> sa </a:t>
            </a:r>
            <a:r>
              <a:rPr lang="en-US" sz="1400" err="1">
                <a:latin typeface="Arial"/>
                <a:cs typeface="Arial"/>
              </a:rPr>
              <a:t>umiestnil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sektor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sk-SK" sz="1400">
                <a:latin typeface="Arial"/>
                <a:cs typeface="Arial"/>
              </a:rPr>
              <a:t>obchod a energetika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b="1">
                <a:latin typeface="Arial"/>
                <a:cs typeface="Arial"/>
              </a:rPr>
              <a:t>(+ 2</a:t>
            </a:r>
            <a:r>
              <a:rPr lang="sk-SK" sz="1400" b="1">
                <a:latin typeface="Arial"/>
                <a:cs typeface="Arial"/>
              </a:rPr>
              <a:t>8</a:t>
            </a:r>
            <a:r>
              <a:rPr lang="en-US" sz="1400" b="1">
                <a:latin typeface="Arial"/>
                <a:cs typeface="Arial"/>
              </a:rPr>
              <a:t>%</a:t>
            </a:r>
            <a:r>
              <a:rPr lang="en-US" sz="1400">
                <a:latin typeface="Arial"/>
                <a:cs typeface="Arial"/>
              </a:rPr>
              <a:t>), s </a:t>
            </a:r>
            <a:r>
              <a:rPr lang="en-US" sz="1400" err="1">
                <a:latin typeface="Arial"/>
                <a:cs typeface="Arial"/>
              </a:rPr>
              <a:t>medziročným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nárastom</a:t>
            </a:r>
            <a:r>
              <a:rPr lang="en-US" sz="1400">
                <a:latin typeface="Arial"/>
                <a:cs typeface="Arial"/>
              </a:rPr>
              <a:t> o </a:t>
            </a:r>
            <a:r>
              <a:rPr lang="sk-SK" sz="1400">
                <a:latin typeface="Arial"/>
                <a:cs typeface="Arial"/>
              </a:rPr>
              <a:t>10</a:t>
            </a:r>
            <a:r>
              <a:rPr lang="en-US" sz="1400">
                <a:latin typeface="Arial"/>
                <a:cs typeface="Arial"/>
              </a:rPr>
              <a:t>%. </a:t>
            </a:r>
            <a:r>
              <a:rPr lang="en-US" sz="1400" b="1">
                <a:latin typeface="Arial"/>
                <a:cs typeface="Arial"/>
              </a:rPr>
              <a:t>V </a:t>
            </a:r>
            <a:r>
              <a:rPr lang="en-US" sz="1400" b="1" err="1">
                <a:latin typeface="Arial"/>
                <a:cs typeface="Arial"/>
              </a:rPr>
              <a:t>sektore</a:t>
            </a:r>
            <a:r>
              <a:rPr lang="en-US" sz="1400" b="1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komunikačných</a:t>
            </a:r>
            <a:r>
              <a:rPr lang="en-US" sz="1400" b="1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služieb</a:t>
            </a:r>
            <a:r>
              <a:rPr lang="en-US" sz="1400" b="1">
                <a:latin typeface="Arial"/>
                <a:cs typeface="Arial"/>
              </a:rPr>
              <a:t> sa </a:t>
            </a:r>
            <a:r>
              <a:rPr lang="en-US" sz="1400" b="1" err="1">
                <a:latin typeface="Arial"/>
                <a:cs typeface="Arial"/>
              </a:rPr>
              <a:t>očakáva</a:t>
            </a:r>
            <a:r>
              <a:rPr lang="en-US" sz="1400" b="1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prepúšťanie</a:t>
            </a:r>
            <a:r>
              <a:rPr lang="en-US" sz="1400" b="1">
                <a:latin typeface="Arial"/>
                <a:cs typeface="Arial"/>
              </a:rPr>
              <a:t> (- 2</a:t>
            </a:r>
            <a:r>
              <a:rPr lang="sk-SK" sz="1400" b="1">
                <a:latin typeface="Arial"/>
                <a:cs typeface="Arial"/>
              </a:rPr>
              <a:t>9</a:t>
            </a:r>
            <a:r>
              <a:rPr lang="en-US" sz="1400" b="1">
                <a:latin typeface="Arial"/>
                <a:cs typeface="Arial"/>
              </a:rPr>
              <a:t>%). </a:t>
            </a:r>
            <a:r>
              <a:rPr lang="en-US" sz="1400" err="1">
                <a:latin typeface="Arial"/>
                <a:cs typeface="Arial"/>
              </a:rPr>
              <a:t>Medziročne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klesol</a:t>
            </a:r>
            <a:r>
              <a:rPr lang="en-US" sz="1400">
                <a:latin typeface="Arial"/>
                <a:cs typeface="Arial"/>
              </a:rPr>
              <a:t> o </a:t>
            </a:r>
            <a:r>
              <a:rPr lang="sk-SK" sz="1400">
                <a:latin typeface="Arial"/>
                <a:cs typeface="Arial"/>
              </a:rPr>
              <a:t>61</a:t>
            </a:r>
            <a:r>
              <a:rPr lang="en-US" sz="1400">
                <a:latin typeface="Arial"/>
                <a:cs typeface="Arial"/>
              </a:rPr>
              <a:t>%. </a:t>
            </a:r>
            <a:r>
              <a:rPr lang="sk-SK" sz="1400">
                <a:latin typeface="Arial"/>
                <a:cs typeface="Arial"/>
              </a:rPr>
              <a:t>Ide o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najslabší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sektor</a:t>
            </a:r>
            <a:r>
              <a:rPr lang="en-US" sz="1400">
                <a:latin typeface="Arial"/>
                <a:cs typeface="Arial"/>
              </a:rPr>
              <a:t> zo </a:t>
            </a:r>
            <a:r>
              <a:rPr lang="en-US" sz="1400" err="1">
                <a:latin typeface="Arial"/>
                <a:cs typeface="Arial"/>
              </a:rPr>
              <a:t>všetkých</a:t>
            </a:r>
            <a:r>
              <a:rPr lang="en-US" sz="1400">
                <a:latin typeface="Arial"/>
                <a:cs typeface="Arial"/>
              </a:rPr>
              <a:t>.​</a:t>
            </a:r>
            <a:endParaRPr lang="en-US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EB634C-3CBB-7193-8869-04A1C39903D0}"/>
              </a:ext>
            </a:extLst>
          </p:cNvPr>
          <p:cNvGrpSpPr/>
          <p:nvPr/>
        </p:nvGrpSpPr>
        <p:grpSpPr>
          <a:xfrm>
            <a:off x="591149" y="2428483"/>
            <a:ext cx="11061843" cy="3364635"/>
            <a:chOff x="571550" y="2174891"/>
            <a:chExt cx="11061843" cy="3364635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EBE3C530-9D91-D6E5-4837-1BE8D394C23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50689996"/>
                </p:ext>
              </p:extLst>
            </p:nvPr>
          </p:nvGraphicFramePr>
          <p:xfrm>
            <a:off x="571550" y="2174891"/>
            <a:ext cx="11061843" cy="33646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8BE39A-A44F-2382-3CB4-668CC4737A29}"/>
                </a:ext>
              </a:extLst>
            </p:cNvPr>
            <p:cNvSpPr txBox="1"/>
            <p:nvPr/>
          </p:nvSpPr>
          <p:spPr>
            <a:xfrm>
              <a:off x="6709596" y="4910019"/>
              <a:ext cx="993569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100" b="1">
                  <a:cs typeface="Arial"/>
                </a:rPr>
                <a:t>Ostatné sektory</a:t>
              </a:r>
              <a:endParaRPr lang="en-US" sz="1100" b="1">
                <a:cs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0499ED-8734-4124-51C2-50DA6A2E6641}"/>
                </a:ext>
              </a:extLst>
            </p:cNvPr>
            <p:cNvSpPr txBox="1"/>
            <p:nvPr/>
          </p:nvSpPr>
          <p:spPr>
            <a:xfrm>
              <a:off x="998072" y="4913810"/>
              <a:ext cx="955650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k-SK" sz="1100" b="1"/>
                <a:t>Doprava, logistika a </a:t>
              </a:r>
              <a:r>
                <a:rPr lang="sk-SK" sz="1100" b="1" err="1"/>
                <a:t>automotive</a:t>
              </a:r>
              <a:endParaRPr lang="en-US" sz="11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C0AE76-0957-87FE-B47B-D5AA06A54F7D}"/>
                </a:ext>
              </a:extLst>
            </p:cNvPr>
            <p:cNvSpPr txBox="1"/>
            <p:nvPr/>
          </p:nvSpPr>
          <p:spPr>
            <a:xfrm>
              <a:off x="2144918" y="4913810"/>
              <a:ext cx="993568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100" b="1"/>
                <a:t>Informačné technológie</a:t>
              </a:r>
              <a:endParaRPr lang="en-US" sz="1100" b="1">
                <a:cs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7A4D54-0788-99C3-557A-C96CE7A4A512}"/>
                </a:ext>
              </a:extLst>
            </p:cNvPr>
            <p:cNvSpPr txBox="1"/>
            <p:nvPr/>
          </p:nvSpPr>
          <p:spPr>
            <a:xfrm>
              <a:off x="3251649" y="4913810"/>
              <a:ext cx="1101376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100" b="1"/>
                <a:t>Obchod a služby</a:t>
              </a:r>
              <a:endParaRPr lang="en-US" sz="1100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1A8ABD-BE4F-B6F2-C423-921B58B97408}"/>
                </a:ext>
              </a:extLst>
            </p:cNvPr>
            <p:cNvSpPr txBox="1"/>
            <p:nvPr/>
          </p:nvSpPr>
          <p:spPr>
            <a:xfrm>
              <a:off x="4407151" y="4913810"/>
              <a:ext cx="1101376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100" b="1"/>
                <a:t>Ťažký a spracovateľský priemysel</a:t>
              </a:r>
              <a:endParaRPr lang="en-US" sz="1100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06030A-6EAA-DC71-B193-D94FE76E0022}"/>
                </a:ext>
              </a:extLst>
            </p:cNvPr>
            <p:cNvSpPr txBox="1"/>
            <p:nvPr/>
          </p:nvSpPr>
          <p:spPr>
            <a:xfrm>
              <a:off x="10147713" y="2584028"/>
              <a:ext cx="919388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100" b="1"/>
                <a:t>Komunikačné služby</a:t>
              </a:r>
              <a:endParaRPr lang="en-US" sz="11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9E4786-D3EE-0202-DA1D-31B28E91CE07}"/>
                </a:ext>
              </a:extLst>
            </p:cNvPr>
            <p:cNvSpPr txBox="1"/>
            <p:nvPr/>
          </p:nvSpPr>
          <p:spPr>
            <a:xfrm>
              <a:off x="7897833" y="2586483"/>
              <a:ext cx="1113405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100" b="1">
                  <a:cs typeface="Arial"/>
                </a:rPr>
                <a:t>Financie a nehnuteľnosti</a:t>
              </a:r>
              <a:endParaRPr lang="en-US" sz="1100" b="1">
                <a:cs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250536-8133-3CCB-11F1-62BD73E5E95A}"/>
                </a:ext>
              </a:extLst>
            </p:cNvPr>
            <p:cNvSpPr txBox="1"/>
            <p:nvPr/>
          </p:nvSpPr>
          <p:spPr>
            <a:xfrm>
              <a:off x="5562653" y="4913810"/>
              <a:ext cx="992757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100" b="1"/>
                <a:t>Energetika a sieťové odvetvia</a:t>
              </a:r>
              <a:endParaRPr lang="en-US" sz="1100" b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95C9F5-53EA-FD2A-FDCE-4AA0ABA954A1}"/>
                </a:ext>
              </a:extLst>
            </p:cNvPr>
            <p:cNvSpPr txBox="1"/>
            <p:nvPr/>
          </p:nvSpPr>
          <p:spPr>
            <a:xfrm>
              <a:off x="9075287" y="2584028"/>
              <a:ext cx="959094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sk-SK" sz="1100" b="1"/>
                <a:t>Zdravotníctvo a farmácia</a:t>
              </a:r>
              <a:endParaRPr lang="en-US" sz="1100" b="1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093C7EF1-A50E-0864-EE19-89505EA69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920071" y="4016161"/>
              <a:ext cx="501542" cy="501542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E89E7BF2-C183-39EA-FED0-266B2E590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9281603" y="3914920"/>
              <a:ext cx="501542" cy="501542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76990309-D132-8B19-011F-2B3406B15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710183" y="4190203"/>
              <a:ext cx="501542" cy="501542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D21B669D-4008-0AFA-4B7A-2577A9731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338414" y="4266184"/>
              <a:ext cx="485162" cy="485162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28A30DCC-9EFC-62C4-8FFA-FAC46A9C6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3569183" y="4147108"/>
              <a:ext cx="501542" cy="501542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16E96C75-22FA-FCFD-39F9-B9BB85E26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171335" y="4080885"/>
              <a:ext cx="535916" cy="53591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DF8FDD-2C16-25EE-926F-95AE164CEC9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7" name="Triangle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E9C1527-385D-CB41-326B-C505271C74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D41FB5-8B6D-AB7D-AC09-FCACE76AAA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hlinkClick r:id="rId16" action="ppaction://hlinksldjump"/>
              <a:extLst>
                <a:ext uri="{FF2B5EF4-FFF2-40B4-BE49-F238E27FC236}">
                  <a16:creationId xmlns:a16="http://schemas.microsoft.com/office/drawing/2014/main" id="{EF164056-4E6F-4B28-9C0C-28176371CC6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sp>
        <p:nvSpPr>
          <p:cNvPr id="25" name="Obdĺžnik 24">
            <a:extLst>
              <a:ext uri="{FF2B5EF4-FFF2-40B4-BE49-F238E27FC236}">
                <a16:creationId xmlns:a16="http://schemas.microsoft.com/office/drawing/2014/main" id="{91E6A137-971D-35FF-8379-DE4D44DC7BD9}"/>
              </a:ext>
            </a:extLst>
          </p:cNvPr>
          <p:cNvSpPr/>
          <p:nvPr/>
        </p:nvSpPr>
        <p:spPr>
          <a:xfrm>
            <a:off x="2168847" y="3178629"/>
            <a:ext cx="914174" cy="18631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>
              <a:highlight>
                <a:srgbClr val="FFFF00"/>
              </a:highlight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00A414B-C1D6-43D3-48E7-9A5AC10B7546}"/>
              </a:ext>
            </a:extLst>
          </p:cNvPr>
          <p:cNvSpPr txBox="1">
            <a:spLocks/>
          </p:cNvSpPr>
          <p:nvPr/>
        </p:nvSpPr>
        <p:spPr>
          <a:xfrm>
            <a:off x="1078005" y="2950373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>
                <a:solidFill>
                  <a:schemeClr val="bg1"/>
                </a:solidFill>
                <a:ea typeface="+mn-lt"/>
              </a:rPr>
              <a:t>49%</a:t>
            </a:r>
            <a:endParaRPr lang="en-US" sz="2800" b="1">
              <a:solidFill>
                <a:schemeClr val="bg1"/>
              </a:solidFill>
              <a:ea typeface="+mn-lt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E9768B3-FCC7-AF38-645B-66728E1E7F11}"/>
              </a:ext>
            </a:extLst>
          </p:cNvPr>
          <p:cNvSpPr txBox="1">
            <a:spLocks/>
          </p:cNvSpPr>
          <p:nvPr/>
        </p:nvSpPr>
        <p:spPr>
          <a:xfrm>
            <a:off x="2291300" y="3272536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>
                <a:solidFill>
                  <a:schemeClr val="bg1"/>
                </a:solidFill>
                <a:ea typeface="+mn-lt"/>
              </a:rPr>
              <a:t>33%</a:t>
            </a:r>
            <a:endParaRPr lang="en-US" sz="2800" b="1">
              <a:solidFill>
                <a:schemeClr val="bg1"/>
              </a:solidFill>
              <a:ea typeface="+mn-lt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3EAA344-45A7-4489-54E9-22D3EA25CC0D}"/>
              </a:ext>
            </a:extLst>
          </p:cNvPr>
          <p:cNvSpPr txBox="1">
            <a:spLocks/>
          </p:cNvSpPr>
          <p:nvPr/>
        </p:nvSpPr>
        <p:spPr>
          <a:xfrm>
            <a:off x="3483663" y="3504466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>
                <a:solidFill>
                  <a:schemeClr val="bg1"/>
                </a:solidFill>
                <a:ea typeface="+mn-lt"/>
              </a:rPr>
              <a:t>28%</a:t>
            </a:r>
            <a:endParaRPr lang="en-US" sz="2800" b="1">
              <a:solidFill>
                <a:schemeClr val="bg1"/>
              </a:solidFill>
              <a:ea typeface="+mn-lt"/>
            </a:endParaRPr>
          </a:p>
        </p:txBody>
      </p:sp>
      <p:pic>
        <p:nvPicPr>
          <p:cNvPr id="31" name="Graphic 20">
            <a:extLst>
              <a:ext uri="{FF2B5EF4-FFF2-40B4-BE49-F238E27FC236}">
                <a16:creationId xmlns:a16="http://schemas.microsoft.com/office/drawing/2014/main" id="{9AA35344-B91E-E855-95C6-12C3D4BF99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2341641" y="4419283"/>
            <a:ext cx="568586" cy="568586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42EB728-E2C6-CBB2-303A-1CADCD8F7445}"/>
              </a:ext>
            </a:extLst>
          </p:cNvPr>
          <p:cNvSpPr txBox="1">
            <a:spLocks/>
          </p:cNvSpPr>
          <p:nvPr/>
        </p:nvSpPr>
        <p:spPr>
          <a:xfrm>
            <a:off x="4672752" y="3706997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>
                <a:solidFill>
                  <a:schemeClr val="bg1"/>
                </a:solidFill>
                <a:ea typeface="+mn-lt"/>
              </a:rPr>
              <a:t>23%</a:t>
            </a:r>
            <a:endParaRPr lang="en-US" sz="2800" b="1">
              <a:solidFill>
                <a:schemeClr val="bg1"/>
              </a:solidFill>
              <a:ea typeface="+mn-lt"/>
            </a:endParaRPr>
          </a:p>
        </p:txBody>
      </p:sp>
      <p:sp>
        <p:nvSpPr>
          <p:cNvPr id="34" name="Obdĺžnik 33">
            <a:extLst>
              <a:ext uri="{FF2B5EF4-FFF2-40B4-BE49-F238E27FC236}">
                <a16:creationId xmlns:a16="http://schemas.microsoft.com/office/drawing/2014/main" id="{93193043-DAF4-7FC7-EE82-9A9075CBF0A0}"/>
              </a:ext>
            </a:extLst>
          </p:cNvPr>
          <p:cNvSpPr/>
          <p:nvPr/>
        </p:nvSpPr>
        <p:spPr>
          <a:xfrm>
            <a:off x="5641980" y="3836020"/>
            <a:ext cx="914174" cy="1233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>
              <a:highlight>
                <a:srgbClr val="FFFF00"/>
              </a:highlight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E6AA4D4-E63C-55D3-F66C-29C687116A98}"/>
              </a:ext>
            </a:extLst>
          </p:cNvPr>
          <p:cNvSpPr txBox="1">
            <a:spLocks/>
          </p:cNvSpPr>
          <p:nvPr/>
        </p:nvSpPr>
        <p:spPr>
          <a:xfrm>
            <a:off x="5753451" y="3853957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>
                <a:solidFill>
                  <a:schemeClr val="bg1"/>
                </a:solidFill>
                <a:ea typeface="+mn-lt"/>
              </a:rPr>
              <a:t>20%</a:t>
            </a:r>
            <a:endParaRPr lang="en-US" sz="2800" b="1">
              <a:solidFill>
                <a:schemeClr val="bg1"/>
              </a:solidFill>
              <a:ea typeface="+mn-lt"/>
            </a:endParaRPr>
          </a:p>
        </p:txBody>
      </p:sp>
      <p:pic>
        <p:nvPicPr>
          <p:cNvPr id="36" name="Graphic 22">
            <a:extLst>
              <a:ext uri="{FF2B5EF4-FFF2-40B4-BE49-F238E27FC236}">
                <a16:creationId xmlns:a16="http://schemas.microsoft.com/office/drawing/2014/main" id="{CDE4135D-E120-43A8-4C3A-59765993994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872954" y="4484713"/>
            <a:ext cx="456421" cy="456421"/>
          </a:xfrm>
          <a:prstGeom prst="rect">
            <a:avLst/>
          </a:prstGeom>
        </p:spPr>
      </p:pic>
      <p:sp>
        <p:nvSpPr>
          <p:cNvPr id="37" name="Obdĺžnik 36">
            <a:extLst>
              <a:ext uri="{FF2B5EF4-FFF2-40B4-BE49-F238E27FC236}">
                <a16:creationId xmlns:a16="http://schemas.microsoft.com/office/drawing/2014/main" id="{30F974D3-6F0F-874F-4F47-77B5D60BAC30}"/>
              </a:ext>
            </a:extLst>
          </p:cNvPr>
          <p:cNvSpPr/>
          <p:nvPr/>
        </p:nvSpPr>
        <p:spPr>
          <a:xfrm>
            <a:off x="6790701" y="4082214"/>
            <a:ext cx="914174" cy="1021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>
              <a:highlight>
                <a:srgbClr val="FFFF00"/>
              </a:highlight>
            </a:endParaRPr>
          </a:p>
        </p:txBody>
      </p:sp>
      <p:pic>
        <p:nvPicPr>
          <p:cNvPr id="38" name="Graphic 46">
            <a:extLst>
              <a:ext uri="{FF2B5EF4-FFF2-40B4-BE49-F238E27FC236}">
                <a16:creationId xmlns:a16="http://schemas.microsoft.com/office/drawing/2014/main" id="{10E150EF-257E-CDD9-856D-2965FE1BA13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6975207" y="4486326"/>
            <a:ext cx="501543" cy="501543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61650D3-E3A5-5465-C165-BD2EAB4A5442}"/>
              </a:ext>
            </a:extLst>
          </p:cNvPr>
          <p:cNvSpPr txBox="1">
            <a:spLocks/>
          </p:cNvSpPr>
          <p:nvPr/>
        </p:nvSpPr>
        <p:spPr>
          <a:xfrm>
            <a:off x="6866901" y="4089034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>
                <a:solidFill>
                  <a:schemeClr val="bg1"/>
                </a:solidFill>
                <a:ea typeface="+mn-lt"/>
              </a:rPr>
              <a:t>15%</a:t>
            </a:r>
            <a:endParaRPr lang="en-US" sz="2800" b="1">
              <a:solidFill>
                <a:schemeClr val="bg1"/>
              </a:solidFill>
              <a:ea typeface="+mn-lt"/>
            </a:endParaRPr>
          </a:p>
        </p:txBody>
      </p:sp>
      <p:sp>
        <p:nvSpPr>
          <p:cNvPr id="40" name="Obdĺžnik 39">
            <a:extLst>
              <a:ext uri="{FF2B5EF4-FFF2-40B4-BE49-F238E27FC236}">
                <a16:creationId xmlns:a16="http://schemas.microsoft.com/office/drawing/2014/main" id="{738BF670-11C1-AA9A-D788-D7A26B0C671B}"/>
              </a:ext>
            </a:extLst>
          </p:cNvPr>
          <p:cNvSpPr/>
          <p:nvPr/>
        </p:nvSpPr>
        <p:spPr>
          <a:xfrm>
            <a:off x="8017048" y="3240206"/>
            <a:ext cx="914174" cy="1005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>
              <a:highlight>
                <a:srgbClr val="FFFF00"/>
              </a:highlight>
            </a:endParaRPr>
          </a:p>
        </p:txBody>
      </p:sp>
      <p:pic>
        <p:nvPicPr>
          <p:cNvPr id="41" name="Graphic 21">
            <a:extLst>
              <a:ext uri="{FF2B5EF4-FFF2-40B4-BE49-F238E27FC236}">
                <a16:creationId xmlns:a16="http://schemas.microsoft.com/office/drawing/2014/main" id="{E1D985F0-F633-58AA-E49C-9304ED8FC7A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155629" y="3648759"/>
            <a:ext cx="501542" cy="501542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4D6BAFA-401E-3205-5CD3-302675B9540A}"/>
              </a:ext>
            </a:extLst>
          </p:cNvPr>
          <p:cNvSpPr txBox="1">
            <a:spLocks/>
          </p:cNvSpPr>
          <p:nvPr/>
        </p:nvSpPr>
        <p:spPr>
          <a:xfrm>
            <a:off x="8155629" y="3246106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>
                <a:solidFill>
                  <a:schemeClr val="bg1"/>
                </a:solidFill>
                <a:ea typeface="+mn-lt"/>
              </a:rPr>
              <a:t>-2%</a:t>
            </a:r>
            <a:endParaRPr lang="en-US" sz="2800" b="1">
              <a:solidFill>
                <a:schemeClr val="bg1"/>
              </a:solidFill>
              <a:ea typeface="+mn-lt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AD5A7AF5-3D66-9BA3-0A40-1DC0EA637E4D}"/>
              </a:ext>
            </a:extLst>
          </p:cNvPr>
          <p:cNvSpPr txBox="1">
            <a:spLocks/>
          </p:cNvSpPr>
          <p:nvPr/>
        </p:nvSpPr>
        <p:spPr>
          <a:xfrm>
            <a:off x="9190516" y="3272536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>
                <a:solidFill>
                  <a:schemeClr val="bg1"/>
                </a:solidFill>
                <a:ea typeface="+mn-lt"/>
              </a:rPr>
              <a:t>-13%</a:t>
            </a:r>
            <a:endParaRPr lang="en-US" sz="2400" b="1">
              <a:solidFill>
                <a:schemeClr val="bg1"/>
              </a:solidFill>
              <a:ea typeface="+mn-lt"/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BF796751-B09D-EE55-B661-EE3D437F7FEF}"/>
              </a:ext>
            </a:extLst>
          </p:cNvPr>
          <p:cNvSpPr txBox="1">
            <a:spLocks/>
          </p:cNvSpPr>
          <p:nvPr/>
        </p:nvSpPr>
        <p:spPr>
          <a:xfrm>
            <a:off x="10261564" y="3281419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>
                <a:solidFill>
                  <a:schemeClr val="bg1"/>
                </a:solidFill>
                <a:ea typeface="+mn-lt"/>
              </a:rPr>
              <a:t>-29%</a:t>
            </a:r>
            <a:endParaRPr lang="en-US" sz="2400" b="1">
              <a:solidFill>
                <a:schemeClr val="bg1"/>
              </a:solidFill>
              <a:ea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236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B70DDD1-988C-2A66-0EA7-EC1C5AB8665F}"/>
              </a:ext>
            </a:extLst>
          </p:cNvPr>
          <p:cNvGrpSpPr/>
          <p:nvPr/>
        </p:nvGrpSpPr>
        <p:grpSpPr>
          <a:xfrm>
            <a:off x="-1" y="3389"/>
            <a:ext cx="12191997" cy="6414893"/>
            <a:chOff x="-1" y="3389"/>
            <a:chExt cx="12191997" cy="641489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DF7F914-9BD5-67CD-3DC6-9AE3EA600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-1" y="3389"/>
              <a:ext cx="12191997" cy="3111601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36A3280-1172-1684-4AFC-B12FA75C8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703245" y="5110224"/>
              <a:ext cx="8488751" cy="130805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E1F4BB-39BD-8099-6EBC-C6EEA8E4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Arial"/>
                <a:cs typeface="Arial"/>
              </a:rPr>
              <a:t>Porovnanie podľa veľkosti firiem</a:t>
            </a:r>
            <a:endParaRPr lang="en-US" b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C6F525-4DFF-1DF4-9599-C229286B039C}"/>
              </a:ext>
            </a:extLst>
          </p:cNvPr>
          <p:cNvGrpSpPr/>
          <p:nvPr/>
        </p:nvGrpSpPr>
        <p:grpSpPr>
          <a:xfrm>
            <a:off x="873279" y="2400420"/>
            <a:ext cx="10424153" cy="2057159"/>
            <a:chOff x="873279" y="2400420"/>
            <a:chExt cx="10424153" cy="2057159"/>
          </a:xfrm>
        </p:grpSpPr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055DA160-CB4A-D321-1FE7-4154A13278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8150350"/>
                </p:ext>
              </p:extLst>
            </p:nvPr>
          </p:nvGraphicFramePr>
          <p:xfrm>
            <a:off x="961507" y="3039704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C64105-3B92-4DC8-9589-7CE25C5E9DBC}"/>
                </a:ext>
              </a:extLst>
            </p:cNvPr>
            <p:cNvSpPr txBox="1"/>
            <p:nvPr/>
          </p:nvSpPr>
          <p:spPr>
            <a:xfrm>
              <a:off x="873279" y="2402176"/>
              <a:ext cx="1589057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k-SK" sz="1900" b="1">
                  <a:latin typeface="Arial" panose="020B0604020202020204" pitchFamily="34" charset="0"/>
                  <a:cs typeface="Arial" panose="020B0604020202020204" pitchFamily="34" charset="0"/>
                </a:rPr>
                <a:t>Menej ako </a:t>
              </a:r>
              <a:r>
                <a:rPr lang="en-US" sz="1900" b="1"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zamestnancov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1" name="Chart 30">
              <a:extLst>
                <a:ext uri="{FF2B5EF4-FFF2-40B4-BE49-F238E27FC236}">
                  <a16:creationId xmlns:a16="http://schemas.microsoft.com/office/drawing/2014/main" id="{C435BCB5-F990-A4E6-5EF9-9DDB2CD266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03980690"/>
                </p:ext>
              </p:extLst>
            </p:nvPr>
          </p:nvGraphicFramePr>
          <p:xfrm>
            <a:off x="2697312" y="3039704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F528D1-26EF-C966-3C10-72AED8A32659}"/>
                </a:ext>
              </a:extLst>
            </p:cNvPr>
            <p:cNvSpPr txBox="1"/>
            <p:nvPr/>
          </p:nvSpPr>
          <p:spPr>
            <a:xfrm>
              <a:off x="2610227" y="2402175"/>
              <a:ext cx="1589057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b="1">
                  <a:latin typeface="Arial" panose="020B0604020202020204" pitchFamily="34" charset="0"/>
                  <a:cs typeface="Arial" panose="020B0604020202020204" pitchFamily="34" charset="0"/>
                </a:rPr>
                <a:t>10 - 49 </a:t>
              </a:r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zamestnancov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BA59E66A-4F26-CA3D-49EE-66507B8EF0C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17895473"/>
                </p:ext>
              </p:extLst>
            </p:nvPr>
          </p:nvGraphicFramePr>
          <p:xfrm>
            <a:off x="4430585" y="3039704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A966DB-B4F3-3347-399C-14C59BC85E2B}"/>
                </a:ext>
              </a:extLst>
            </p:cNvPr>
            <p:cNvSpPr txBox="1"/>
            <p:nvPr/>
          </p:nvSpPr>
          <p:spPr>
            <a:xfrm>
              <a:off x="4350026" y="2402174"/>
              <a:ext cx="1589057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b="1">
                  <a:latin typeface="Arial" panose="020B0604020202020204" pitchFamily="34" charset="0"/>
                  <a:cs typeface="Arial" panose="020B0604020202020204" pitchFamily="34" charset="0"/>
                </a:rPr>
                <a:t>50 - 249 </a:t>
              </a:r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zamestnancov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C2026349-FDCE-1128-7105-4FB1FB92D5F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70086573"/>
                </p:ext>
              </p:extLst>
            </p:nvPr>
          </p:nvGraphicFramePr>
          <p:xfrm>
            <a:off x="6206123" y="3039704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452B2F-C7D7-F734-EA34-8AFE8EDDB5B9}"/>
                </a:ext>
              </a:extLst>
            </p:cNvPr>
            <p:cNvSpPr txBox="1"/>
            <p:nvPr/>
          </p:nvSpPr>
          <p:spPr>
            <a:xfrm>
              <a:off x="6132089" y="2402173"/>
              <a:ext cx="1589057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b="1">
                  <a:latin typeface="Arial" panose="020B0604020202020204" pitchFamily="34" charset="0"/>
                  <a:cs typeface="Arial" panose="020B0604020202020204" pitchFamily="34" charset="0"/>
                </a:rPr>
                <a:t>250 - 999 </a:t>
              </a:r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zamestnancov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351F884C-D72D-B6E8-FFF3-50A61DDB56D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46002666"/>
                </p:ext>
              </p:extLst>
            </p:nvPr>
          </p:nvGraphicFramePr>
          <p:xfrm>
            <a:off x="8014044" y="3039704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19BFC8-E5A1-BE83-B8B3-181BDE978C07}"/>
                </a:ext>
              </a:extLst>
            </p:cNvPr>
            <p:cNvSpPr txBox="1"/>
            <p:nvPr/>
          </p:nvSpPr>
          <p:spPr>
            <a:xfrm>
              <a:off x="7946534" y="2402172"/>
              <a:ext cx="1589057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b="1">
                  <a:latin typeface="Arial" panose="020B0604020202020204" pitchFamily="34" charset="0"/>
                  <a:cs typeface="Arial" panose="020B0604020202020204" pitchFamily="34" charset="0"/>
                </a:rPr>
                <a:t>1,000 - 4,999 </a:t>
              </a:r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zamestnancov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C5ED1EA9-FECE-4616-5835-1D592E67C1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3096489"/>
                </p:ext>
              </p:extLst>
            </p:nvPr>
          </p:nvGraphicFramePr>
          <p:xfrm>
            <a:off x="9796605" y="3039704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306107-E1A8-33F5-AD8A-7AE8D770C45C}"/>
                </a:ext>
              </a:extLst>
            </p:cNvPr>
            <p:cNvSpPr txBox="1"/>
            <p:nvPr/>
          </p:nvSpPr>
          <p:spPr>
            <a:xfrm>
              <a:off x="9708375" y="2400420"/>
              <a:ext cx="1589057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b="1">
                  <a:latin typeface="Arial" panose="020B0604020202020204" pitchFamily="34" charset="0"/>
                  <a:cs typeface="Arial" panose="020B0604020202020204" pitchFamily="34" charset="0"/>
                </a:rPr>
                <a:t>5,000+</a:t>
              </a:r>
              <a:br>
                <a:rPr lang="en-US" sz="19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k-SK" sz="1300" b="1">
                  <a:latin typeface="Arial" panose="020B0604020202020204" pitchFamily="34" charset="0"/>
                  <a:cs typeface="Arial" panose="020B0604020202020204" pitchFamily="34" charset="0"/>
                </a:rPr>
                <a:t>zamestnancov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8FE2B2-F4D6-1AFB-7369-4030B535584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4" name="Triangle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4F85A21-3E16-4A81-5FF1-EE0EDCE617E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F398FAB-7983-50DC-5DDC-1DE8A59FFE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hlinkClick r:id="rId13" action="ppaction://hlinksldjump"/>
              <a:extLst>
                <a:ext uri="{FF2B5EF4-FFF2-40B4-BE49-F238E27FC236}">
                  <a16:creationId xmlns:a16="http://schemas.microsoft.com/office/drawing/2014/main" id="{B8A9BF94-974E-BA78-DBD7-D145498A72D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04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2D296-2D94-D021-51F4-DADCE4E1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/>
              <a:t>Porovnanie podľa regiónov</a:t>
            </a:r>
          </a:p>
        </p:txBody>
      </p:sp>
      <p:sp>
        <p:nvSpPr>
          <p:cNvPr id="4" name="BlokTextu 6">
            <a:extLst>
              <a:ext uri="{FF2B5EF4-FFF2-40B4-BE49-F238E27FC236}">
                <a16:creationId xmlns:a16="http://schemas.microsoft.com/office/drawing/2014/main" id="{35F6DC10-392F-1264-12C0-733A89DFCCFF}"/>
              </a:ext>
            </a:extLst>
          </p:cNvPr>
          <p:cNvSpPr txBox="1"/>
          <p:nvPr/>
        </p:nvSpPr>
        <p:spPr>
          <a:xfrm>
            <a:off x="1019175" y="1653178"/>
            <a:ext cx="10484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/>
              <a:t>Na Slovensku prevláda pozitívna náborová vlna, pretože vo všetkých regiónoch budú zamestnávatelia viac ľudí prijímať ako prepúšťať. </a:t>
            </a:r>
            <a:r>
              <a:rPr lang="sk-SK" b="1"/>
              <a:t>V tomto kvartály je najsilnejší nábor na strednom Slovensku, kde čistý index práce je + 27%.</a:t>
            </a:r>
          </a:p>
        </p:txBody>
      </p:sp>
      <p:pic>
        <p:nvPicPr>
          <p:cNvPr id="3" name="Obrázok 2" descr="Obrázok, na ktorom je text, snímka obrazovky, diagram, mapa&#10;&#10;Automaticky generovaný popis">
            <a:extLst>
              <a:ext uri="{FF2B5EF4-FFF2-40B4-BE49-F238E27FC236}">
                <a16:creationId xmlns:a16="http://schemas.microsoft.com/office/drawing/2014/main" id="{DA144EDB-0879-A59D-76B4-D0069B125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82" y="2600958"/>
            <a:ext cx="8559452" cy="33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1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0DDA-3208-F9B4-0922-49070551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Arial"/>
                <a:cs typeface="Arial"/>
              </a:rPr>
              <a:t>Globálne náborové plány na </a:t>
            </a:r>
            <a:r>
              <a:rPr lang="sk-SK" b="1">
                <a:latin typeface="Arial"/>
                <a:cs typeface="Arial"/>
              </a:rPr>
              <a:t>október až december 2024</a:t>
            </a:r>
            <a:endParaRPr lang="en-US" b="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4639D9-3280-D152-1B66-28851A89A64D}"/>
              </a:ext>
            </a:extLst>
          </p:cNvPr>
          <p:cNvGrpSpPr/>
          <p:nvPr/>
        </p:nvGrpSpPr>
        <p:grpSpPr>
          <a:xfrm>
            <a:off x="3982856" y="1878108"/>
            <a:ext cx="7185488" cy="3640042"/>
            <a:chOff x="3982856" y="1878108"/>
            <a:chExt cx="7185488" cy="36400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7EB3B1B-84EF-0479-F86F-BE7AEBB7FAD0}"/>
                </a:ext>
              </a:extLst>
            </p:cNvPr>
            <p:cNvGrpSpPr/>
            <p:nvPr/>
          </p:nvGrpSpPr>
          <p:grpSpPr>
            <a:xfrm>
              <a:off x="3982856" y="1878108"/>
              <a:ext cx="2282932" cy="3640042"/>
              <a:chOff x="3982856" y="1878108"/>
              <a:chExt cx="2282932" cy="364004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EC809E-F1DA-0531-ED7E-A0E2DA714AE7}"/>
                  </a:ext>
                </a:extLst>
              </p:cNvPr>
              <p:cNvSpPr/>
              <p:nvPr/>
            </p:nvSpPr>
            <p:spPr>
              <a:xfrm>
                <a:off x="3982856" y="1878108"/>
                <a:ext cx="2282932" cy="22691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6FE3854-C5A5-1907-DC2E-4AED790509CE}"/>
                  </a:ext>
                </a:extLst>
              </p:cNvPr>
              <p:cNvSpPr/>
              <p:nvPr/>
            </p:nvSpPr>
            <p:spPr>
              <a:xfrm>
                <a:off x="3982856" y="214163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7923665-741A-754C-2D5F-5E2AADCC777E}"/>
                  </a:ext>
                </a:extLst>
              </p:cNvPr>
              <p:cNvSpPr/>
              <p:nvPr/>
            </p:nvSpPr>
            <p:spPr>
              <a:xfrm>
                <a:off x="3982856" y="240515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061DD4-3C0F-63F1-DAA2-2441A06DD3EA}"/>
                  </a:ext>
                </a:extLst>
              </p:cNvPr>
              <p:cNvSpPr/>
              <p:nvPr/>
            </p:nvSpPr>
            <p:spPr>
              <a:xfrm>
                <a:off x="3982856" y="266550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93108CF-94A1-1EC8-09E9-91C114789EA2}"/>
                  </a:ext>
                </a:extLst>
              </p:cNvPr>
              <p:cNvSpPr/>
              <p:nvPr/>
            </p:nvSpPr>
            <p:spPr>
              <a:xfrm>
                <a:off x="3982856" y="292903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CF5C66D-126F-55D9-5C48-FD54662FD3F1}"/>
                  </a:ext>
                </a:extLst>
              </p:cNvPr>
              <p:cNvSpPr/>
              <p:nvPr/>
            </p:nvSpPr>
            <p:spPr>
              <a:xfrm>
                <a:off x="3982856" y="319255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B64C527-187A-1C47-AD3F-298ED46C850F}"/>
                  </a:ext>
                </a:extLst>
              </p:cNvPr>
              <p:cNvSpPr/>
              <p:nvPr/>
            </p:nvSpPr>
            <p:spPr>
              <a:xfrm>
                <a:off x="3982856" y="345608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8A12693-574A-47F1-1404-ED83546D2194}"/>
                  </a:ext>
                </a:extLst>
              </p:cNvPr>
              <p:cNvSpPr/>
              <p:nvPr/>
            </p:nvSpPr>
            <p:spPr>
              <a:xfrm>
                <a:off x="3982856" y="371643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8F17F78-8E32-93C3-7154-3D28D0A5B13A}"/>
                  </a:ext>
                </a:extLst>
              </p:cNvPr>
              <p:cNvSpPr/>
              <p:nvPr/>
            </p:nvSpPr>
            <p:spPr>
              <a:xfrm>
                <a:off x="3982856" y="397995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4EDED1F-12AD-F757-5950-4489349E3439}"/>
                  </a:ext>
                </a:extLst>
              </p:cNvPr>
              <p:cNvSpPr/>
              <p:nvPr/>
            </p:nvSpPr>
            <p:spPr>
              <a:xfrm>
                <a:off x="3982856" y="424348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672E70A-77B2-4161-1241-587B88287C8C}"/>
                  </a:ext>
                </a:extLst>
              </p:cNvPr>
              <p:cNvSpPr/>
              <p:nvPr/>
            </p:nvSpPr>
            <p:spPr>
              <a:xfrm>
                <a:off x="3982856" y="450700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6675EC2-A730-8565-5EFA-74BF761A486D}"/>
                  </a:ext>
                </a:extLst>
              </p:cNvPr>
              <p:cNvSpPr/>
              <p:nvPr/>
            </p:nvSpPr>
            <p:spPr>
              <a:xfrm>
                <a:off x="3982856" y="476735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7BF56BD-F3EC-E4A0-0A88-EBB8D33A8069}"/>
                  </a:ext>
                </a:extLst>
              </p:cNvPr>
              <p:cNvSpPr/>
              <p:nvPr/>
            </p:nvSpPr>
            <p:spPr>
              <a:xfrm>
                <a:off x="3982856" y="503088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A6EEAC-186B-412E-5E02-DFACBF5B9144}"/>
                  </a:ext>
                </a:extLst>
              </p:cNvPr>
              <p:cNvSpPr/>
              <p:nvPr/>
            </p:nvSpPr>
            <p:spPr>
              <a:xfrm>
                <a:off x="3982856" y="529123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5ED51EE-CECB-85C9-47C0-7AEA556C77F6}"/>
                </a:ext>
              </a:extLst>
            </p:cNvPr>
            <p:cNvGrpSpPr/>
            <p:nvPr/>
          </p:nvGrpSpPr>
          <p:grpSpPr>
            <a:xfrm>
              <a:off x="4084871" y="1881420"/>
              <a:ext cx="2083449" cy="3625868"/>
              <a:chOff x="4084871" y="1881420"/>
              <a:chExt cx="2083449" cy="3625868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F91125E-2EBB-BB42-D024-EAC08B259A3F}"/>
                  </a:ext>
                </a:extLst>
              </p:cNvPr>
              <p:cNvSpPr txBox="1"/>
              <p:nvPr/>
            </p:nvSpPr>
            <p:spPr>
              <a:xfrm>
                <a:off x="4084871" y="2156928"/>
                <a:ext cx="815929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Costa Rica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67CCB9C-3302-D327-3762-49F932DCC0F5}"/>
                  </a:ext>
                </a:extLst>
              </p:cNvPr>
              <p:cNvSpPr txBox="1"/>
              <p:nvPr/>
            </p:nvSpPr>
            <p:spPr>
              <a:xfrm>
                <a:off x="5834895" y="2156928"/>
                <a:ext cx="33342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36%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E09CAF9-F236-B573-FEA0-B4F94DC5F3D4}"/>
                  </a:ext>
                </a:extLst>
              </p:cNvPr>
              <p:cNvSpPr txBox="1"/>
              <p:nvPr/>
            </p:nvSpPr>
            <p:spPr>
              <a:xfrm>
                <a:off x="4084871" y="2417983"/>
                <a:ext cx="32380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U.S.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7EDDEA4-8F2B-4052-776A-EF8BAEF9BFB7}"/>
                  </a:ext>
                </a:extLst>
              </p:cNvPr>
              <p:cNvSpPr txBox="1"/>
              <p:nvPr/>
            </p:nvSpPr>
            <p:spPr>
              <a:xfrm>
                <a:off x="5834894" y="241798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34%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B9713F1-B83A-EDA9-3FE5-8E91AB5452DF}"/>
                  </a:ext>
                </a:extLst>
              </p:cNvPr>
              <p:cNvSpPr txBox="1"/>
              <p:nvPr/>
            </p:nvSpPr>
            <p:spPr>
              <a:xfrm>
                <a:off x="4084871" y="2682845"/>
                <a:ext cx="41678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Brazil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62E05BA-D207-C60F-63C9-BFE4171C103C}"/>
                  </a:ext>
                </a:extLst>
              </p:cNvPr>
              <p:cNvSpPr txBox="1"/>
              <p:nvPr/>
            </p:nvSpPr>
            <p:spPr>
              <a:xfrm>
                <a:off x="5834894" y="2682845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r"/>
                <a:r>
                  <a:rPr lang="en-US" sz="1300">
                    <a:latin typeface="Arial"/>
                    <a:cs typeface="Arial"/>
                  </a:rPr>
                  <a:t>32%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FF30A2E-1C75-3F72-BE34-E3E81F3F10FC}"/>
                  </a:ext>
                </a:extLst>
              </p:cNvPr>
              <p:cNvSpPr txBox="1"/>
              <p:nvPr/>
            </p:nvSpPr>
            <p:spPr>
              <a:xfrm>
                <a:off x="4084871" y="2945033"/>
                <a:ext cx="899733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South Africa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F2F4889-C472-EB9D-8D06-338C31EAF4DA}"/>
                  </a:ext>
                </a:extLst>
              </p:cNvPr>
              <p:cNvSpPr txBox="1"/>
              <p:nvPr/>
            </p:nvSpPr>
            <p:spPr>
              <a:xfrm>
                <a:off x="5834894" y="294503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32%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6240B85-4B9B-CD40-493C-E91057852237}"/>
                  </a:ext>
                </a:extLst>
              </p:cNvPr>
              <p:cNvSpPr txBox="1"/>
              <p:nvPr/>
            </p:nvSpPr>
            <p:spPr>
              <a:xfrm>
                <a:off x="4084871" y="3206720"/>
                <a:ext cx="86241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Switzerland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CC08383-1014-1E82-4840-C60AE2A26F0B}"/>
                  </a:ext>
                </a:extLst>
              </p:cNvPr>
              <p:cNvSpPr txBox="1"/>
              <p:nvPr/>
            </p:nvSpPr>
            <p:spPr>
              <a:xfrm>
                <a:off x="5834894" y="3206720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32%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DEF41EA-68DA-940D-8CD7-B9D4F2E83008}"/>
                  </a:ext>
                </a:extLst>
              </p:cNvPr>
              <p:cNvSpPr txBox="1"/>
              <p:nvPr/>
            </p:nvSpPr>
            <p:spPr>
              <a:xfrm>
                <a:off x="4084871" y="3468908"/>
                <a:ext cx="81753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Guatemala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225230B-9593-7705-176A-2DC621D15652}"/>
                  </a:ext>
                </a:extLst>
              </p:cNvPr>
              <p:cNvSpPr txBox="1"/>
              <p:nvPr/>
            </p:nvSpPr>
            <p:spPr>
              <a:xfrm>
                <a:off x="5834894" y="346890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30%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3D71335-71CC-32E5-1839-C5ACCB72EA6A}"/>
                  </a:ext>
                </a:extLst>
              </p:cNvPr>
              <p:cNvSpPr txBox="1"/>
              <p:nvPr/>
            </p:nvSpPr>
            <p:spPr>
              <a:xfrm>
                <a:off x="4084871" y="3733770"/>
                <a:ext cx="511358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Ireland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4725FAF-E895-FB1C-0F4A-0A60E193C800}"/>
                  </a:ext>
                </a:extLst>
              </p:cNvPr>
              <p:cNvSpPr txBox="1"/>
              <p:nvPr/>
            </p:nvSpPr>
            <p:spPr>
              <a:xfrm>
                <a:off x="5834894" y="3733770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30%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23FD66A-F2A2-6F94-1162-DAD7DB335B5C}"/>
                  </a:ext>
                </a:extLst>
              </p:cNvPr>
              <p:cNvSpPr txBox="1"/>
              <p:nvPr/>
            </p:nvSpPr>
            <p:spPr>
              <a:xfrm>
                <a:off x="4084871" y="3995958"/>
                <a:ext cx="52899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Mexico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4822052-5659-F418-F176-34DB659751BE}"/>
                  </a:ext>
                </a:extLst>
              </p:cNvPr>
              <p:cNvSpPr txBox="1"/>
              <p:nvPr/>
            </p:nvSpPr>
            <p:spPr>
              <a:xfrm>
                <a:off x="5834894" y="399595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30%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1F091C6-8F8E-60E9-29AD-E1BF34D7E5B7}"/>
                  </a:ext>
                </a:extLst>
              </p:cNvPr>
              <p:cNvSpPr txBox="1"/>
              <p:nvPr/>
            </p:nvSpPr>
            <p:spPr>
              <a:xfrm>
                <a:off x="4084871" y="4256308"/>
                <a:ext cx="123591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The Netherlands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13C1B87-9891-4CDC-4555-9C4B58876E29}"/>
                  </a:ext>
                </a:extLst>
              </p:cNvPr>
              <p:cNvSpPr txBox="1"/>
              <p:nvPr/>
            </p:nvSpPr>
            <p:spPr>
              <a:xfrm>
                <a:off x="5834894" y="425630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30%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51572F1-2890-5836-DFD9-49EAFBE021F3}"/>
                  </a:ext>
                </a:extLst>
              </p:cNvPr>
              <p:cNvSpPr txBox="1"/>
              <p:nvPr/>
            </p:nvSpPr>
            <p:spPr>
              <a:xfrm>
                <a:off x="4084871" y="4517995"/>
                <a:ext cx="76142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Singapore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BC5E559-9735-7195-115C-4FFCFEC406FC}"/>
                  </a:ext>
                </a:extLst>
              </p:cNvPr>
              <p:cNvSpPr txBox="1"/>
              <p:nvPr/>
            </p:nvSpPr>
            <p:spPr>
              <a:xfrm>
                <a:off x="5834894" y="4517995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29%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D4CFA5C-21D6-6F30-9F8B-348E08B634F6}"/>
                  </a:ext>
                </a:extLst>
              </p:cNvPr>
              <p:cNvSpPr txBox="1"/>
              <p:nvPr/>
            </p:nvSpPr>
            <p:spPr>
              <a:xfrm>
                <a:off x="4084871" y="4780183"/>
                <a:ext cx="32380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U.K.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8082386-16F7-02F1-3DE8-D984CEBEDAA2}"/>
                  </a:ext>
                </a:extLst>
              </p:cNvPr>
              <p:cNvSpPr txBox="1"/>
              <p:nvPr/>
            </p:nvSpPr>
            <p:spPr>
              <a:xfrm>
                <a:off x="5834894" y="478018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28%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B7B4C48-67C6-9C32-3FD7-5CF6E7A4FCDD}"/>
                  </a:ext>
                </a:extLst>
              </p:cNvPr>
              <p:cNvSpPr txBox="1"/>
              <p:nvPr/>
            </p:nvSpPr>
            <p:spPr>
              <a:xfrm>
                <a:off x="4084871" y="5045045"/>
                <a:ext cx="602729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Belgium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3F852D5-D170-5F08-C6C8-321FF7689443}"/>
                  </a:ext>
                </a:extLst>
              </p:cNvPr>
              <p:cNvSpPr txBox="1"/>
              <p:nvPr/>
            </p:nvSpPr>
            <p:spPr>
              <a:xfrm>
                <a:off x="5834894" y="5045045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27%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90A1D78-4C63-6557-20A7-7369C676C262}"/>
                  </a:ext>
                </a:extLst>
              </p:cNvPr>
              <p:cNvSpPr txBox="1"/>
              <p:nvPr/>
            </p:nvSpPr>
            <p:spPr>
              <a:xfrm>
                <a:off x="4084871" y="5307233"/>
                <a:ext cx="43601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China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618FCED-FB50-B25A-3AE1-8B207EBF0097}"/>
                  </a:ext>
                </a:extLst>
              </p:cNvPr>
              <p:cNvSpPr txBox="1"/>
              <p:nvPr/>
            </p:nvSpPr>
            <p:spPr>
              <a:xfrm>
                <a:off x="5834894" y="530723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27%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7D43F1F-96C7-B729-241D-F6840E8A725E}"/>
                  </a:ext>
                </a:extLst>
              </p:cNvPr>
              <p:cNvSpPr txBox="1"/>
              <p:nvPr/>
            </p:nvSpPr>
            <p:spPr>
              <a:xfrm>
                <a:off x="4084871" y="1881420"/>
                <a:ext cx="4167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India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7684FEA-C808-90D3-0502-58643F7B3F0C}"/>
                  </a:ext>
                </a:extLst>
              </p:cNvPr>
              <p:cNvSpPr txBox="1"/>
              <p:nvPr/>
            </p:nvSpPr>
            <p:spPr>
              <a:xfrm>
                <a:off x="5809246" y="1881420"/>
                <a:ext cx="3590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37%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7F4EF0-B123-AE8A-B125-C5E18F8B7F8B}"/>
                </a:ext>
              </a:extLst>
            </p:cNvPr>
            <p:cNvGrpSpPr/>
            <p:nvPr/>
          </p:nvGrpSpPr>
          <p:grpSpPr>
            <a:xfrm>
              <a:off x="6434134" y="1878108"/>
              <a:ext cx="2282932" cy="3640042"/>
              <a:chOff x="6434134" y="1878108"/>
              <a:chExt cx="2282932" cy="3640042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AF1D6EA8-CA6D-F49B-09B6-E8852E29DD7A}"/>
                  </a:ext>
                </a:extLst>
              </p:cNvPr>
              <p:cNvSpPr/>
              <p:nvPr/>
            </p:nvSpPr>
            <p:spPr>
              <a:xfrm>
                <a:off x="6434134" y="187810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1BE3B3B0-830F-996C-CA99-AC2508B45A70}"/>
                  </a:ext>
                </a:extLst>
              </p:cNvPr>
              <p:cNvSpPr/>
              <p:nvPr/>
            </p:nvSpPr>
            <p:spPr>
              <a:xfrm>
                <a:off x="6434134" y="214163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E02750AC-6318-6888-AA95-5EF1BC9D8DC9}"/>
                  </a:ext>
                </a:extLst>
              </p:cNvPr>
              <p:cNvSpPr/>
              <p:nvPr/>
            </p:nvSpPr>
            <p:spPr>
              <a:xfrm>
                <a:off x="6434134" y="240515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576643A8-22BE-30C5-B45B-C23EA4A01DDC}"/>
                  </a:ext>
                </a:extLst>
              </p:cNvPr>
              <p:cNvSpPr/>
              <p:nvPr/>
            </p:nvSpPr>
            <p:spPr>
              <a:xfrm>
                <a:off x="6434134" y="266550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3F0EFC20-68F2-37F1-E43A-CDF2C1B74503}"/>
                  </a:ext>
                </a:extLst>
              </p:cNvPr>
              <p:cNvSpPr/>
              <p:nvPr/>
            </p:nvSpPr>
            <p:spPr>
              <a:xfrm>
                <a:off x="6434134" y="292903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62C85EC-7692-2973-7D8B-71725A85DC71}"/>
                  </a:ext>
                </a:extLst>
              </p:cNvPr>
              <p:cNvSpPr/>
              <p:nvPr/>
            </p:nvSpPr>
            <p:spPr>
              <a:xfrm>
                <a:off x="6434134" y="319255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45105EF3-37E2-E3F5-26C0-448713B779DF}"/>
                  </a:ext>
                </a:extLst>
              </p:cNvPr>
              <p:cNvSpPr/>
              <p:nvPr/>
            </p:nvSpPr>
            <p:spPr>
              <a:xfrm>
                <a:off x="6434134" y="345608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68A9BFFF-E452-9DE4-C29B-6E301DC74BC9}"/>
                  </a:ext>
                </a:extLst>
              </p:cNvPr>
              <p:cNvSpPr/>
              <p:nvPr/>
            </p:nvSpPr>
            <p:spPr>
              <a:xfrm>
                <a:off x="6434134" y="371643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DFE87C71-7D89-183A-40C0-ED122CA453B1}"/>
                  </a:ext>
                </a:extLst>
              </p:cNvPr>
              <p:cNvSpPr/>
              <p:nvPr/>
            </p:nvSpPr>
            <p:spPr>
              <a:xfrm>
                <a:off x="6434134" y="397995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4FA065F5-A32C-F32D-8B51-D9FBC5CC895F}"/>
                  </a:ext>
                </a:extLst>
              </p:cNvPr>
              <p:cNvSpPr/>
              <p:nvPr/>
            </p:nvSpPr>
            <p:spPr>
              <a:xfrm>
                <a:off x="6434134" y="424348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B33FF514-0195-D381-A052-3F47EFFDD5F2}"/>
                  </a:ext>
                </a:extLst>
              </p:cNvPr>
              <p:cNvSpPr/>
              <p:nvPr/>
            </p:nvSpPr>
            <p:spPr>
              <a:xfrm>
                <a:off x="6434134" y="450700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D4FBD09-69E8-E441-1A9F-FD2D2FA19DAE}"/>
                  </a:ext>
                </a:extLst>
              </p:cNvPr>
              <p:cNvSpPr/>
              <p:nvPr/>
            </p:nvSpPr>
            <p:spPr>
              <a:xfrm>
                <a:off x="6434134" y="476735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51C9E37F-2477-CAA6-673D-BE3BF501EEC1}"/>
                  </a:ext>
                </a:extLst>
              </p:cNvPr>
              <p:cNvSpPr/>
              <p:nvPr/>
            </p:nvSpPr>
            <p:spPr>
              <a:xfrm>
                <a:off x="6434134" y="503088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167279E-EF01-ACD2-01F9-A7A01777633F}"/>
                  </a:ext>
                </a:extLst>
              </p:cNvPr>
              <p:cNvSpPr/>
              <p:nvPr/>
            </p:nvSpPr>
            <p:spPr>
              <a:xfrm>
                <a:off x="6434134" y="529123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BD3802C-3308-F006-C5DC-C1ECA06B526F}"/>
                </a:ext>
              </a:extLst>
            </p:cNvPr>
            <p:cNvGrpSpPr/>
            <p:nvPr/>
          </p:nvGrpSpPr>
          <p:grpSpPr>
            <a:xfrm>
              <a:off x="6536149" y="1878108"/>
              <a:ext cx="2083449" cy="3637418"/>
              <a:chOff x="4084871" y="1878108"/>
              <a:chExt cx="2083449" cy="3637418"/>
            </a:xfrm>
          </p:grpSpPr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FD7164E3-A41C-389C-921E-EADE9116E82B}"/>
                  </a:ext>
                </a:extLst>
              </p:cNvPr>
              <p:cNvSpPr txBox="1"/>
              <p:nvPr/>
            </p:nvSpPr>
            <p:spPr>
              <a:xfrm>
                <a:off x="4084871" y="1878108"/>
                <a:ext cx="35266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Peru</a:t>
                </a: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6C09A7BC-5F2E-CA1C-2240-07BD95CC6C88}"/>
                  </a:ext>
                </a:extLst>
              </p:cNvPr>
              <p:cNvSpPr txBox="1"/>
              <p:nvPr/>
            </p:nvSpPr>
            <p:spPr>
              <a:xfrm>
                <a:off x="5834894" y="187810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27%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D084ED06-E7EF-FD16-65B7-33CE62241646}"/>
                  </a:ext>
                </a:extLst>
              </p:cNvPr>
              <p:cNvSpPr txBox="1"/>
              <p:nvPr/>
            </p:nvSpPr>
            <p:spPr>
              <a:xfrm>
                <a:off x="4084871" y="2140296"/>
                <a:ext cx="58509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Canada</a:t>
                </a: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E6362101-3C86-396E-FE5F-FD7FCEA4DFD4}"/>
                  </a:ext>
                </a:extLst>
              </p:cNvPr>
              <p:cNvSpPr txBox="1"/>
              <p:nvPr/>
            </p:nvSpPr>
            <p:spPr>
              <a:xfrm>
                <a:off x="5834894" y="2140296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26%</a:t>
                </a: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31ED8529-E2D2-5DBE-3CE9-FA2801492D9C}"/>
                  </a:ext>
                </a:extLst>
              </p:cNvPr>
              <p:cNvSpPr txBox="1"/>
              <p:nvPr/>
            </p:nvSpPr>
            <p:spPr>
              <a:xfrm>
                <a:off x="4084871" y="2405158"/>
                <a:ext cx="56586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Norway</a:t>
                </a: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0C4F7F87-CE2C-1501-7E80-CA97AFDE9F13}"/>
                  </a:ext>
                </a:extLst>
              </p:cNvPr>
              <p:cNvSpPr txBox="1"/>
              <p:nvPr/>
            </p:nvSpPr>
            <p:spPr>
              <a:xfrm>
                <a:off x="5834895" y="2405158"/>
                <a:ext cx="33342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25%</a:t>
                </a: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5A586E6E-99FD-F6B7-F00A-DD2ECC59586B}"/>
                  </a:ext>
                </a:extLst>
              </p:cNvPr>
              <p:cNvSpPr txBox="1"/>
              <p:nvPr/>
            </p:nvSpPr>
            <p:spPr>
              <a:xfrm>
                <a:off x="4084871" y="2667346"/>
                <a:ext cx="56586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Finland</a:t>
                </a:r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1508F128-931E-0537-5EBA-703D651ED93D}"/>
                  </a:ext>
                </a:extLst>
              </p:cNvPr>
              <p:cNvSpPr txBox="1"/>
              <p:nvPr/>
            </p:nvSpPr>
            <p:spPr>
              <a:xfrm>
                <a:off x="5834894" y="2667346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23%</a:t>
                </a: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CB7E543B-F4FD-47A7-FE0D-F50997B647CD}"/>
                  </a:ext>
                </a:extLst>
              </p:cNvPr>
              <p:cNvSpPr txBox="1"/>
              <p:nvPr/>
            </p:nvSpPr>
            <p:spPr>
              <a:xfrm>
                <a:off x="4084871" y="2929033"/>
                <a:ext cx="70532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Colombia</a:t>
                </a: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13D09725-FD9D-FB57-3EB4-552B337BB6AD}"/>
                  </a:ext>
                </a:extLst>
              </p:cNvPr>
              <p:cNvSpPr txBox="1"/>
              <p:nvPr/>
            </p:nvSpPr>
            <p:spPr>
              <a:xfrm>
                <a:off x="5834894" y="292903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22%</a:t>
                </a:r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F9F1F85D-4578-2FA9-C20A-ABEB4558292A}"/>
                  </a:ext>
                </a:extLst>
              </p:cNvPr>
              <p:cNvSpPr txBox="1"/>
              <p:nvPr/>
            </p:nvSpPr>
            <p:spPr>
              <a:xfrm>
                <a:off x="4084871" y="3191014"/>
                <a:ext cx="52097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France</a:t>
                </a:r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213D5841-BFA0-CA52-7506-A1A9882314FD}"/>
                  </a:ext>
                </a:extLst>
              </p:cNvPr>
              <p:cNvSpPr txBox="1"/>
              <p:nvPr/>
            </p:nvSpPr>
            <p:spPr>
              <a:xfrm>
                <a:off x="5834894" y="3191014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22%</a:t>
                </a:r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F595392C-E053-A823-3C71-0D9CA11DB56A}"/>
                  </a:ext>
                </a:extLst>
              </p:cNvPr>
              <p:cNvSpPr txBox="1"/>
              <p:nvPr/>
            </p:nvSpPr>
            <p:spPr>
              <a:xfrm>
                <a:off x="4084871" y="3447591"/>
                <a:ext cx="687689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Germany</a:t>
                </a: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2A21922-6E34-5C1E-7DDE-F1AA95625589}"/>
                  </a:ext>
                </a:extLst>
              </p:cNvPr>
              <p:cNvSpPr txBox="1"/>
              <p:nvPr/>
            </p:nvSpPr>
            <p:spPr>
              <a:xfrm>
                <a:off x="5834894" y="3457216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22%</a:t>
                </a:r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53B8C6A2-45C0-303B-B1DB-61458DD46331}"/>
                  </a:ext>
                </a:extLst>
              </p:cNvPr>
              <p:cNvSpPr txBox="1"/>
              <p:nvPr/>
            </p:nvSpPr>
            <p:spPr>
              <a:xfrm>
                <a:off x="4084871" y="3718271"/>
                <a:ext cx="62196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Panama</a:t>
                </a:r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A8CE4003-ED55-1D2D-A0EC-792F058A2134}"/>
                  </a:ext>
                </a:extLst>
              </p:cNvPr>
              <p:cNvSpPr txBox="1"/>
              <p:nvPr/>
            </p:nvSpPr>
            <p:spPr>
              <a:xfrm>
                <a:off x="5834894" y="3718271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20%</a:t>
                </a:r>
              </a:p>
            </p:txBody>
          </p: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89E630FF-E7C0-B7B4-8A7E-B65F722755D9}"/>
                  </a:ext>
                </a:extLst>
              </p:cNvPr>
              <p:cNvSpPr txBox="1"/>
              <p:nvPr/>
            </p:nvSpPr>
            <p:spPr>
              <a:xfrm>
                <a:off x="4084871" y="3978621"/>
                <a:ext cx="426399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Spain</a:t>
                </a:r>
                <a:endParaRPr lang="en-US" sz="13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A9C7A928-657F-3963-3627-E838737FB0C4}"/>
                  </a:ext>
                </a:extLst>
              </p:cNvPr>
              <p:cNvSpPr txBox="1"/>
              <p:nvPr/>
            </p:nvSpPr>
            <p:spPr>
              <a:xfrm>
                <a:off x="5834894" y="3978621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20%</a:t>
                </a: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43736356-4871-603B-1FC2-627B25F0D830}"/>
                  </a:ext>
                </a:extLst>
              </p:cNvPr>
              <p:cNvSpPr txBox="1"/>
              <p:nvPr/>
            </p:nvSpPr>
            <p:spPr>
              <a:xfrm>
                <a:off x="4084871" y="4240308"/>
                <a:ext cx="54822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Greece</a:t>
                </a: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F9191526-47B8-E071-0195-DF4BD2EB083A}"/>
                  </a:ext>
                </a:extLst>
              </p:cNvPr>
              <p:cNvSpPr txBox="1"/>
              <p:nvPr/>
            </p:nvSpPr>
            <p:spPr>
              <a:xfrm>
                <a:off x="5834894" y="424030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19%</a:t>
                </a: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24B11E70-1100-5D6B-0917-1B0417B09B8F}"/>
                  </a:ext>
                </a:extLst>
              </p:cNvPr>
              <p:cNvSpPr txBox="1"/>
              <p:nvPr/>
            </p:nvSpPr>
            <p:spPr>
              <a:xfrm>
                <a:off x="4084871" y="4502496"/>
                <a:ext cx="306174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Italy</a:t>
                </a: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06CDC346-07EB-AD13-0ECA-3A4BA6FABE93}"/>
                  </a:ext>
                </a:extLst>
              </p:cNvPr>
              <p:cNvSpPr txBox="1"/>
              <p:nvPr/>
            </p:nvSpPr>
            <p:spPr>
              <a:xfrm>
                <a:off x="5834894" y="4502496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19%</a:t>
                </a:r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C1BDEC44-22E3-34E9-9B99-88E6FB191BAE}"/>
                  </a:ext>
                </a:extLst>
              </p:cNvPr>
              <p:cNvSpPr txBox="1"/>
              <p:nvPr/>
            </p:nvSpPr>
            <p:spPr>
              <a:xfrm>
                <a:off x="4084871" y="4775596"/>
                <a:ext cx="62196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Portugal</a:t>
                </a:r>
                <a:endParaRPr lang="en-US" sz="13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BF8DFCB-E445-B5A9-A673-134901013FA7}"/>
                  </a:ext>
                </a:extLst>
              </p:cNvPr>
              <p:cNvSpPr txBox="1"/>
              <p:nvPr/>
            </p:nvSpPr>
            <p:spPr>
              <a:xfrm>
                <a:off x="5834894" y="4775596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19%</a:t>
                </a:r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9F214B81-C4E4-4FF8-8974-71D92DDF4DBB}"/>
                  </a:ext>
                </a:extLst>
              </p:cNvPr>
              <p:cNvSpPr txBox="1"/>
              <p:nvPr/>
            </p:nvSpPr>
            <p:spPr>
              <a:xfrm>
                <a:off x="4084871" y="5037784"/>
                <a:ext cx="62998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/>
                    <a:cs typeface="Arial"/>
                  </a:rPr>
                  <a:t>Slovakia</a:t>
                </a:r>
                <a:endParaRPr lang="en-US" sz="13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9416A58C-87EB-21A3-7120-CE64150388D5}"/>
                  </a:ext>
                </a:extLst>
              </p:cNvPr>
              <p:cNvSpPr txBox="1"/>
              <p:nvPr/>
            </p:nvSpPr>
            <p:spPr>
              <a:xfrm>
                <a:off x="5834894" y="5037784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19%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1CE9D9DC-13E4-678C-5A0E-997B1653B3D4}"/>
                  </a:ext>
                </a:extLst>
              </p:cNvPr>
              <p:cNvSpPr txBox="1"/>
              <p:nvPr/>
            </p:nvSpPr>
            <p:spPr>
              <a:xfrm>
                <a:off x="4084871" y="5315471"/>
                <a:ext cx="64921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Hungary</a:t>
                </a: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A562E44F-31F2-8710-CFF5-EC0724A1A38C}"/>
                  </a:ext>
                </a:extLst>
              </p:cNvPr>
              <p:cNvSpPr txBox="1"/>
              <p:nvPr/>
            </p:nvSpPr>
            <p:spPr>
              <a:xfrm>
                <a:off x="5834894" y="5315471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17%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3CBA0A0-8061-9D03-8BD2-DCBC1C1C6B8C}"/>
                </a:ext>
              </a:extLst>
            </p:cNvPr>
            <p:cNvGrpSpPr/>
            <p:nvPr/>
          </p:nvGrpSpPr>
          <p:grpSpPr>
            <a:xfrm>
              <a:off x="8885412" y="1878108"/>
              <a:ext cx="2282932" cy="3640042"/>
              <a:chOff x="8885412" y="1878108"/>
              <a:chExt cx="2282932" cy="3640042"/>
            </a:xfrm>
          </p:grpSpPr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014BF573-4B81-424C-AD0C-860F73B5F4CE}"/>
                  </a:ext>
                </a:extLst>
              </p:cNvPr>
              <p:cNvSpPr/>
              <p:nvPr/>
            </p:nvSpPr>
            <p:spPr>
              <a:xfrm>
                <a:off x="8885412" y="187810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D9EA1799-D2BC-F2F4-14D0-DDC5E41A69E9}"/>
                  </a:ext>
                </a:extLst>
              </p:cNvPr>
              <p:cNvSpPr/>
              <p:nvPr/>
            </p:nvSpPr>
            <p:spPr>
              <a:xfrm>
                <a:off x="8885412" y="214163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C3295062-EAFD-4C85-F048-7C5D6D5A61B3}"/>
                  </a:ext>
                </a:extLst>
              </p:cNvPr>
              <p:cNvSpPr/>
              <p:nvPr/>
            </p:nvSpPr>
            <p:spPr>
              <a:xfrm>
                <a:off x="8885412" y="240515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5F5285D-C510-4EC0-ACD2-63A620A0CE01}"/>
                  </a:ext>
                </a:extLst>
              </p:cNvPr>
              <p:cNvSpPr/>
              <p:nvPr/>
            </p:nvSpPr>
            <p:spPr>
              <a:xfrm>
                <a:off x="8885412" y="266550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9DD5D877-D462-DF36-6CEA-C7E5A6E10F3F}"/>
                  </a:ext>
                </a:extLst>
              </p:cNvPr>
              <p:cNvSpPr/>
              <p:nvPr/>
            </p:nvSpPr>
            <p:spPr>
              <a:xfrm>
                <a:off x="8885412" y="292903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2813F166-2176-9DD8-BC99-EA63F9368DBB}"/>
                  </a:ext>
                </a:extLst>
              </p:cNvPr>
              <p:cNvSpPr/>
              <p:nvPr/>
            </p:nvSpPr>
            <p:spPr>
              <a:xfrm>
                <a:off x="8885412" y="319255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F0E2DD03-9D3F-D6F4-241D-B0EE0CAFA721}"/>
                  </a:ext>
                </a:extLst>
              </p:cNvPr>
              <p:cNvSpPr/>
              <p:nvPr/>
            </p:nvSpPr>
            <p:spPr>
              <a:xfrm>
                <a:off x="8885412" y="345608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9D346859-41DA-81DA-80F8-F7E5F5AAAC14}"/>
                  </a:ext>
                </a:extLst>
              </p:cNvPr>
              <p:cNvSpPr/>
              <p:nvPr/>
            </p:nvSpPr>
            <p:spPr>
              <a:xfrm>
                <a:off x="8885412" y="371643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3D59C11D-D07F-A626-7065-8EB93B928E9B}"/>
                  </a:ext>
                </a:extLst>
              </p:cNvPr>
              <p:cNvSpPr/>
              <p:nvPr/>
            </p:nvSpPr>
            <p:spPr>
              <a:xfrm>
                <a:off x="8885412" y="397995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62F4085-8C35-99D3-2328-5525CAD80BFB}"/>
                  </a:ext>
                </a:extLst>
              </p:cNvPr>
              <p:cNvSpPr/>
              <p:nvPr/>
            </p:nvSpPr>
            <p:spPr>
              <a:xfrm>
                <a:off x="8885412" y="424348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7F322C3A-1BD2-0966-9735-60B5F629BC93}"/>
                  </a:ext>
                </a:extLst>
              </p:cNvPr>
              <p:cNvSpPr/>
              <p:nvPr/>
            </p:nvSpPr>
            <p:spPr>
              <a:xfrm>
                <a:off x="8885412" y="450700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84D82DFD-DEDC-042C-8AFF-278BCC9448FF}"/>
                  </a:ext>
                </a:extLst>
              </p:cNvPr>
              <p:cNvSpPr/>
              <p:nvPr/>
            </p:nvSpPr>
            <p:spPr>
              <a:xfrm>
                <a:off x="8885412" y="4767358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8430BBED-0615-CB76-7404-2BFDE2F4BE51}"/>
                  </a:ext>
                </a:extLst>
              </p:cNvPr>
              <p:cNvSpPr/>
              <p:nvPr/>
            </p:nvSpPr>
            <p:spPr>
              <a:xfrm>
                <a:off x="8885412" y="5030883"/>
                <a:ext cx="2282932" cy="226917"/>
              </a:xfrm>
              <a:prstGeom prst="rect">
                <a:avLst/>
              </a:prstGeom>
              <a:solidFill>
                <a:srgbClr val="70BF5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3EC8B171-43C3-A0BF-FFE1-CEF3FC9BBF6A}"/>
                  </a:ext>
                </a:extLst>
              </p:cNvPr>
              <p:cNvSpPr/>
              <p:nvPr/>
            </p:nvSpPr>
            <p:spPr>
              <a:xfrm>
                <a:off x="8885412" y="5291233"/>
                <a:ext cx="2282932" cy="22691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63EA944C-61EE-0375-04F5-60938EB03736}"/>
                </a:ext>
              </a:extLst>
            </p:cNvPr>
            <p:cNvGrpSpPr/>
            <p:nvPr/>
          </p:nvGrpSpPr>
          <p:grpSpPr>
            <a:xfrm>
              <a:off x="8987427" y="1891252"/>
              <a:ext cx="2083449" cy="3621921"/>
              <a:chOff x="4084871" y="1891252"/>
              <a:chExt cx="2083449" cy="3621921"/>
            </a:xfrm>
          </p:grpSpPr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A4B29AE3-A056-C7C6-B00C-EDCC878D2DA3}"/>
                  </a:ext>
                </a:extLst>
              </p:cNvPr>
              <p:cNvSpPr txBox="1"/>
              <p:nvPr/>
            </p:nvSpPr>
            <p:spPr>
              <a:xfrm>
                <a:off x="4084871" y="2155795"/>
                <a:ext cx="519373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Austria</a:t>
                </a: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500CA58A-4D6F-4F04-A25B-DD9F394E944E}"/>
                  </a:ext>
                </a:extLst>
              </p:cNvPr>
              <p:cNvSpPr txBox="1"/>
              <p:nvPr/>
            </p:nvSpPr>
            <p:spPr>
              <a:xfrm>
                <a:off x="5834894" y="2155795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15%</a:t>
                </a:r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F8A6FD92-D1C9-BE0F-5836-C87A0AFABEF0}"/>
                  </a:ext>
                </a:extLst>
              </p:cNvPr>
              <p:cNvSpPr txBox="1"/>
              <p:nvPr/>
            </p:nvSpPr>
            <p:spPr>
              <a:xfrm>
                <a:off x="4084871" y="2417983"/>
                <a:ext cx="519373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Poland</a:t>
                </a:r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6FA8FFA6-C37B-74A0-1D77-DFDDD3880933}"/>
                  </a:ext>
                </a:extLst>
              </p:cNvPr>
              <p:cNvSpPr txBox="1"/>
              <p:nvPr/>
            </p:nvSpPr>
            <p:spPr>
              <a:xfrm>
                <a:off x="5834894" y="241798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15%</a:t>
                </a: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B7B4AF9E-6751-083C-AAAD-1BD727F5AD08}"/>
                  </a:ext>
                </a:extLst>
              </p:cNvPr>
              <p:cNvSpPr txBox="1"/>
              <p:nvPr/>
            </p:nvSpPr>
            <p:spPr>
              <a:xfrm>
                <a:off x="4084871" y="2682845"/>
                <a:ext cx="64921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Australia</a:t>
                </a: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AC308E20-E5AD-DA3E-95F7-794ADD56D280}"/>
                  </a:ext>
                </a:extLst>
              </p:cNvPr>
              <p:cNvSpPr txBox="1"/>
              <p:nvPr/>
            </p:nvSpPr>
            <p:spPr>
              <a:xfrm>
                <a:off x="5834894" y="2682845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14%</a:t>
                </a:r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0345CACC-7A91-E322-BAEA-5EFD0F4D3187}"/>
                  </a:ext>
                </a:extLst>
              </p:cNvPr>
              <p:cNvSpPr txBox="1"/>
              <p:nvPr/>
            </p:nvSpPr>
            <p:spPr>
              <a:xfrm>
                <a:off x="4084871" y="2945033"/>
                <a:ext cx="872034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Puerto Rico</a:t>
                </a:r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A4BD20ED-8C68-1E6A-AF32-0A6535377821}"/>
                  </a:ext>
                </a:extLst>
              </p:cNvPr>
              <p:cNvSpPr txBox="1"/>
              <p:nvPr/>
            </p:nvSpPr>
            <p:spPr>
              <a:xfrm>
                <a:off x="5834894" y="294503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13%</a:t>
                </a: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C8443CAB-062A-D799-B61A-EC69009585CA}"/>
                  </a:ext>
                </a:extLst>
              </p:cNvPr>
              <p:cNvSpPr txBox="1"/>
              <p:nvPr/>
            </p:nvSpPr>
            <p:spPr>
              <a:xfrm>
                <a:off x="4084871" y="3206720"/>
                <a:ext cx="602729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Sweden</a:t>
                </a: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42DA8573-A20B-AFB9-8523-927B1B47F824}"/>
                  </a:ext>
                </a:extLst>
              </p:cNvPr>
              <p:cNvSpPr txBox="1"/>
              <p:nvPr/>
            </p:nvSpPr>
            <p:spPr>
              <a:xfrm>
                <a:off x="5834894" y="3206720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13%</a:t>
                </a:r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87E82B68-D0F6-2C4A-A691-AFFA8C2DC3AB}"/>
                  </a:ext>
                </a:extLst>
              </p:cNvPr>
              <p:cNvSpPr txBox="1"/>
              <p:nvPr/>
            </p:nvSpPr>
            <p:spPr>
              <a:xfrm>
                <a:off x="4084871" y="3468908"/>
                <a:ext cx="455253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Japan</a:t>
                </a: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F886A42F-F405-911D-B232-BA6926F80683}"/>
                  </a:ext>
                </a:extLst>
              </p:cNvPr>
              <p:cNvSpPr txBox="1"/>
              <p:nvPr/>
            </p:nvSpPr>
            <p:spPr>
              <a:xfrm>
                <a:off x="5834894" y="346890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12%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AF220BD8-59DD-E4B7-DF53-053A8EE75E1C}"/>
                  </a:ext>
                </a:extLst>
              </p:cNvPr>
              <p:cNvSpPr txBox="1"/>
              <p:nvPr/>
            </p:nvSpPr>
            <p:spPr>
              <a:xfrm>
                <a:off x="4084871" y="3733770"/>
                <a:ext cx="668453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Romania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8635C691-9B1F-CBBF-D2C0-87EEEE8AC067}"/>
                  </a:ext>
                </a:extLst>
              </p:cNvPr>
              <p:cNvSpPr txBox="1"/>
              <p:nvPr/>
            </p:nvSpPr>
            <p:spPr>
              <a:xfrm>
                <a:off x="5834894" y="3733770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12%</a:t>
                </a: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06EF5668-B2F7-6BC8-9F03-C31B529CB376}"/>
                  </a:ext>
                </a:extLst>
              </p:cNvPr>
              <p:cNvSpPr txBox="1"/>
              <p:nvPr/>
            </p:nvSpPr>
            <p:spPr>
              <a:xfrm>
                <a:off x="4084871" y="3995958"/>
                <a:ext cx="54822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30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ürkiye</a:t>
                </a:r>
                <a:endParaRPr lang="en-US" sz="13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66BD9CBA-AFB9-888F-1AB9-C89F479BAEE5}"/>
                  </a:ext>
                </a:extLst>
              </p:cNvPr>
              <p:cNvSpPr txBox="1"/>
              <p:nvPr/>
            </p:nvSpPr>
            <p:spPr>
              <a:xfrm>
                <a:off x="5834894" y="399595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12%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0F37AE34-B591-E73E-BFD7-FB5BD6C0155A}"/>
                  </a:ext>
                </a:extLst>
              </p:cNvPr>
              <p:cNvSpPr txBox="1"/>
              <p:nvPr/>
            </p:nvSpPr>
            <p:spPr>
              <a:xfrm>
                <a:off x="4084871" y="4256308"/>
                <a:ext cx="1168590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Czech Republic</a:t>
                </a: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A795D9B7-1F79-FD89-59B8-B8F721088C65}"/>
                  </a:ext>
                </a:extLst>
              </p:cNvPr>
              <p:cNvSpPr txBox="1"/>
              <p:nvPr/>
            </p:nvSpPr>
            <p:spPr>
              <a:xfrm>
                <a:off x="5847270" y="4256308"/>
                <a:ext cx="321050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11%</a:t>
                </a:r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C14DBE4D-FDF7-2FB3-C058-DDEFD6EFA2B2}"/>
                  </a:ext>
                </a:extLst>
              </p:cNvPr>
              <p:cNvSpPr txBox="1"/>
              <p:nvPr/>
            </p:nvSpPr>
            <p:spPr>
              <a:xfrm>
                <a:off x="4084871" y="4517995"/>
                <a:ext cx="444032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Chile*</a:t>
                </a: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FBF5A2A9-9829-ADF5-AB66-092F4270AF76}"/>
                  </a:ext>
                </a:extLst>
              </p:cNvPr>
              <p:cNvSpPr txBox="1"/>
              <p:nvPr/>
            </p:nvSpPr>
            <p:spPr>
              <a:xfrm>
                <a:off x="5927870" y="4517995"/>
                <a:ext cx="240450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8%</a:t>
                </a: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6B3013B7-1218-C373-5256-7CDE59B8CB85}"/>
                  </a:ext>
                </a:extLst>
              </p:cNvPr>
              <p:cNvSpPr txBox="1"/>
              <p:nvPr/>
            </p:nvSpPr>
            <p:spPr>
              <a:xfrm>
                <a:off x="4084871" y="4780183"/>
                <a:ext cx="83516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Hong Kong</a:t>
                </a:r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1A5E37DF-E0D9-719D-CC64-93A9BA45E3E9}"/>
                  </a:ext>
                </a:extLst>
              </p:cNvPr>
              <p:cNvSpPr txBox="1"/>
              <p:nvPr/>
            </p:nvSpPr>
            <p:spPr>
              <a:xfrm>
                <a:off x="5927870" y="4780183"/>
                <a:ext cx="240450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8%</a:t>
                </a:r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40896FA3-1A8F-30F6-E3A0-6DC4F25DBABE}"/>
                  </a:ext>
                </a:extLst>
              </p:cNvPr>
              <p:cNvSpPr txBox="1"/>
              <p:nvPr/>
            </p:nvSpPr>
            <p:spPr>
              <a:xfrm>
                <a:off x="4084871" y="5028066"/>
                <a:ext cx="437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Israel</a:t>
                </a:r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4743AB09-280F-2BDA-9F7A-C25F3623DB57}"/>
                  </a:ext>
                </a:extLst>
              </p:cNvPr>
              <p:cNvSpPr txBox="1"/>
              <p:nvPr/>
            </p:nvSpPr>
            <p:spPr>
              <a:xfrm>
                <a:off x="5908634" y="5040945"/>
                <a:ext cx="2596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8%</a:t>
                </a:r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AF21582A-2E4A-798B-AB7D-3D1999D081B9}"/>
                  </a:ext>
                </a:extLst>
              </p:cNvPr>
              <p:cNvSpPr txBox="1"/>
              <p:nvPr/>
            </p:nvSpPr>
            <p:spPr>
              <a:xfrm>
                <a:off x="4084871" y="5297729"/>
                <a:ext cx="8351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Argentina</a:t>
                </a:r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C36A2A38-3689-CEDD-A7BB-35D8F547B864}"/>
                  </a:ext>
                </a:extLst>
              </p:cNvPr>
              <p:cNvSpPr txBox="1"/>
              <p:nvPr/>
            </p:nvSpPr>
            <p:spPr>
              <a:xfrm>
                <a:off x="5908634" y="5295769"/>
                <a:ext cx="2596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4%</a:t>
                </a:r>
              </a:p>
            </p:txBody>
          </p: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8EEC4C08-EE6A-237C-F212-4DF17D86EEBD}"/>
                  </a:ext>
                </a:extLst>
              </p:cNvPr>
              <p:cNvSpPr txBox="1"/>
              <p:nvPr/>
            </p:nvSpPr>
            <p:spPr>
              <a:xfrm>
                <a:off x="4084871" y="1891252"/>
                <a:ext cx="520142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300">
                    <a:latin typeface="Arial"/>
                    <a:cs typeface="Arial"/>
                  </a:rPr>
                  <a:t>Taiwan</a:t>
                </a:r>
                <a:endParaRPr lang="en-US" sz="13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5A056E14-2056-0B70-4EF3-5B69F0CEA6E7}"/>
                  </a:ext>
                </a:extLst>
              </p:cNvPr>
              <p:cNvSpPr txBox="1"/>
              <p:nvPr/>
            </p:nvSpPr>
            <p:spPr>
              <a:xfrm>
                <a:off x="5834894" y="1891252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16%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CE488B1-F787-D6B9-C51D-0685DC040EC1}"/>
                </a:ext>
              </a:extLst>
            </p:cNvPr>
            <p:cNvCxnSpPr>
              <a:cxnSpLocks/>
            </p:cNvCxnSpPr>
            <p:nvPr/>
          </p:nvCxnSpPr>
          <p:spPr>
            <a:xfrm>
              <a:off x="6430730" y="2387600"/>
              <a:ext cx="2278385" cy="0"/>
            </a:xfrm>
            <a:prstGeom prst="line">
              <a:avLst/>
            </a:prstGeom>
            <a:ln w="25400" cap="rnd">
              <a:solidFill>
                <a:schemeClr val="accent2"/>
              </a:solidFill>
              <a:prstDash val="sysDash"/>
              <a:headEnd type="oval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4E6AA-100F-C15A-7AEE-4887E704DBEA}"/>
              </a:ext>
            </a:extLst>
          </p:cNvPr>
          <p:cNvGrpSpPr/>
          <p:nvPr/>
        </p:nvGrpSpPr>
        <p:grpSpPr>
          <a:xfrm>
            <a:off x="1014498" y="1827523"/>
            <a:ext cx="2649050" cy="3721586"/>
            <a:chOff x="1014498" y="1827523"/>
            <a:chExt cx="2649050" cy="3721586"/>
          </a:xfrm>
        </p:grpSpPr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0AB55785-D5D9-BF26-F392-69C066AC2927}"/>
                </a:ext>
              </a:extLst>
            </p:cNvPr>
            <p:cNvSpPr txBox="1"/>
            <p:nvPr/>
          </p:nvSpPr>
          <p:spPr>
            <a:xfrm>
              <a:off x="1019175" y="1827523"/>
              <a:ext cx="2644372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k-SK" sz="1900" b="1">
                  <a:solidFill>
                    <a:srgbClr val="5C7D70"/>
                  </a:solidFill>
                  <a:latin typeface="Arial"/>
                  <a:cs typeface="Arial"/>
                </a:rPr>
                <a:t>Sezónne očistený čistý index trhu práce</a:t>
              </a:r>
              <a:endParaRPr lang="en-US" sz="1900" b="1">
                <a:solidFill>
                  <a:srgbClr val="5C7D70"/>
                </a:solidFill>
                <a:latin typeface="Arial"/>
                <a:cs typeface="Arial"/>
              </a:endParaRP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A4915729-1627-3E6C-B8B2-FFBF73D03F48}"/>
                </a:ext>
              </a:extLst>
            </p:cNvPr>
            <p:cNvSpPr txBox="1"/>
            <p:nvPr/>
          </p:nvSpPr>
          <p:spPr>
            <a:xfrm>
              <a:off x="1587114" y="3039763"/>
              <a:ext cx="2076434" cy="6309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000">
                  <a:solidFill>
                    <a:schemeClr val="accent5"/>
                  </a:solidFill>
                  <a:latin typeface="Arial"/>
                  <a:cs typeface="Arial"/>
                </a:rPr>
                <a:t>37%</a:t>
              </a:r>
              <a:r>
                <a:rPr lang="en-US" sz="1500">
                  <a:solidFill>
                    <a:schemeClr val="accent5"/>
                  </a:solidFill>
                  <a:latin typeface="Arial"/>
                  <a:cs typeface="Arial"/>
                </a:rPr>
                <a:t> India</a:t>
              </a:r>
              <a:br>
                <a:rPr lang="en-US" sz="15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k-SK" sz="1100" b="1">
                  <a:latin typeface="Arial"/>
                  <a:cs typeface="Arial"/>
                </a:rPr>
                <a:t>Najsilnejší index</a:t>
              </a:r>
              <a:endParaRPr lang="en-US" sz="1100" b="1">
                <a:latin typeface="Arial"/>
                <a:cs typeface="Arial"/>
              </a:endParaRP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470765DC-09AE-F5B4-ED85-16DEBF15F09E}"/>
                </a:ext>
              </a:extLst>
            </p:cNvPr>
            <p:cNvSpPr txBox="1"/>
            <p:nvPr/>
          </p:nvSpPr>
          <p:spPr>
            <a:xfrm>
              <a:off x="1587114" y="3950623"/>
              <a:ext cx="2076433" cy="6309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000">
                  <a:solidFill>
                    <a:schemeClr val="accent2"/>
                  </a:solidFill>
                  <a:latin typeface="Arial"/>
                  <a:cs typeface="Arial"/>
                </a:rPr>
                <a:t>25%</a:t>
              </a:r>
              <a:r>
                <a:rPr lang="en-US" sz="1500">
                  <a:solidFill>
                    <a:schemeClr val="accent2"/>
                  </a:solidFill>
                  <a:latin typeface="Arial"/>
                  <a:cs typeface="Arial"/>
                </a:rPr>
                <a:t> Global</a:t>
              </a:r>
              <a:br>
                <a:rPr lang="en-US" sz="15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k-SK" sz="1100" b="1">
                  <a:latin typeface="Arial"/>
                  <a:cs typeface="Arial"/>
                </a:rPr>
                <a:t>Priemerný index</a:t>
              </a:r>
              <a:endParaRPr lang="en-US" sz="1100" b="1">
                <a:latin typeface="Arial"/>
                <a:cs typeface="Arial"/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03FE841C-04B1-A22B-F0B2-34734B1C7C4D}"/>
                </a:ext>
              </a:extLst>
            </p:cNvPr>
            <p:cNvSpPr txBox="1"/>
            <p:nvPr/>
          </p:nvSpPr>
          <p:spPr>
            <a:xfrm>
              <a:off x="1587114" y="4918167"/>
              <a:ext cx="2076433" cy="6309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000">
                  <a:solidFill>
                    <a:schemeClr val="accent1"/>
                  </a:solidFill>
                  <a:latin typeface="Arial"/>
                  <a:cs typeface="Arial"/>
                </a:rPr>
                <a:t>4%</a:t>
              </a:r>
              <a:r>
                <a:rPr lang="en-US" sz="1500">
                  <a:solidFill>
                    <a:schemeClr val="accent1"/>
                  </a:solidFill>
                  <a:latin typeface="Arial"/>
                  <a:cs typeface="Arial"/>
                </a:rPr>
                <a:t> Argent</a:t>
              </a:r>
              <a:r>
                <a:rPr lang="sk-SK" sz="1500">
                  <a:solidFill>
                    <a:schemeClr val="accent1"/>
                  </a:solidFill>
                  <a:latin typeface="Arial"/>
                  <a:cs typeface="Arial"/>
                </a:rPr>
                <a:t>í</a:t>
              </a:r>
              <a:r>
                <a:rPr lang="en-US" sz="1500" err="1">
                  <a:solidFill>
                    <a:schemeClr val="accent1"/>
                  </a:solidFill>
                  <a:latin typeface="Arial"/>
                  <a:cs typeface="Arial"/>
                </a:rPr>
                <a:t>na</a:t>
              </a:r>
              <a:endParaRPr lang="en-US" sz="150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r>
                <a:rPr lang="sk-SK" sz="1100" b="1">
                  <a:latin typeface="Arial"/>
                  <a:cs typeface="Arial"/>
                </a:rPr>
                <a:t>Najslabší index</a:t>
              </a:r>
              <a:endParaRPr lang="en-US" sz="1100" b="1">
                <a:latin typeface="Arial"/>
                <a:cs typeface="Arial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5CF7A40-CE20-C60D-D47D-9956B1C98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19175" y="4035768"/>
              <a:ext cx="454896" cy="454896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6252214-89F6-97CA-4AB5-EB9BC85A8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14498" y="5006190"/>
              <a:ext cx="454896" cy="454896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0580DCF-F3DB-AA84-A383-7B3EA9E5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14498" y="3127786"/>
              <a:ext cx="454896" cy="454896"/>
            </a:xfrm>
            <a:prstGeom prst="rect">
              <a:avLst/>
            </a:prstGeom>
          </p:spPr>
        </p:pic>
      </p:grpSp>
      <p:sp>
        <p:nvSpPr>
          <p:cNvPr id="3" name="Obdĺžnik 2">
            <a:extLst>
              <a:ext uri="{FF2B5EF4-FFF2-40B4-BE49-F238E27FC236}">
                <a16:creationId xmlns:a16="http://schemas.microsoft.com/office/drawing/2014/main" id="{212EB15F-D19B-8C14-E229-BC04B230CC3A}"/>
              </a:ext>
            </a:extLst>
          </p:cNvPr>
          <p:cNvSpPr/>
          <p:nvPr/>
        </p:nvSpPr>
        <p:spPr>
          <a:xfrm>
            <a:off x="6430730" y="5028066"/>
            <a:ext cx="2286336" cy="26316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3359443"/>
      </p:ext>
    </p:extLst>
  </p:cSld>
  <p:clrMapOvr>
    <a:masterClrMapping/>
  </p:clrMapOvr>
</p:sld>
</file>

<file path=ppt/theme/theme1.xml><?xml version="1.0" encoding="utf-8"?>
<a:theme xmlns:a="http://schemas.openxmlformats.org/drawingml/2006/main" name="Blue-Green Slides">
  <a:themeElements>
    <a:clrScheme name="MPG Refresh">
      <a:dk1>
        <a:srgbClr val="282A32"/>
      </a:dk1>
      <a:lt1>
        <a:srgbClr val="FFFFFF"/>
      </a:lt1>
      <a:dk2>
        <a:srgbClr val="939398"/>
      </a:dk2>
      <a:lt2>
        <a:srgbClr val="EFEFEF"/>
      </a:lt2>
      <a:accent1>
        <a:srgbClr val="4C79AF"/>
      </a:accent1>
      <a:accent2>
        <a:srgbClr val="669E66"/>
      </a:accent2>
      <a:accent3>
        <a:srgbClr val="CC334D"/>
      </a:accent3>
      <a:accent4>
        <a:srgbClr val="C25700"/>
      </a:accent4>
      <a:accent5>
        <a:srgbClr val="5C4BB9"/>
      </a:accent5>
      <a:accent6>
        <a:srgbClr val="67696F"/>
      </a:accent6>
      <a:hlink>
        <a:srgbClr val="4C79AF"/>
      </a:hlink>
      <a:folHlink>
        <a:srgbClr val="386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EAEFA692820C4B96E723350F7C1B15" ma:contentTypeVersion="29" ma:contentTypeDescription="Create a new document." ma:contentTypeScope="" ma:versionID="ee39e157952811d041ebd3ea3ff53d54">
  <xsd:schema xmlns:xsd="http://www.w3.org/2001/XMLSchema" xmlns:xs="http://www.w3.org/2001/XMLSchema" xmlns:p="http://schemas.microsoft.com/office/2006/metadata/properties" xmlns:ns2="61b4e583-f6a1-4520-bcd3-778104bf8684" xmlns:ns3="53bee22d-e9f5-4e5d-8c3d-646e95926b3b" targetNamespace="http://schemas.microsoft.com/office/2006/metadata/properties" ma:root="true" ma:fieldsID="9f1a0e307857f7d07fd3e4310bde355c" ns2:_="" ns3:_="">
    <xsd:import namespace="61b4e583-f6a1-4520-bcd3-778104bf8684"/>
    <xsd:import namespace="53bee22d-e9f5-4e5d-8c3d-646e95926b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Brand_x0020_or_x0020_Offering" minOccurs="0"/>
                <xsd:element ref="ns2:Preview_x0020_Image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4e583-f6a1-4520-bcd3-778104bf86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Brand_x0020_or_x0020_Offering" ma:index="16" nillable="true" ma:displayName="Brand or Offering" ma:internalName="Brand_x0020_or_x0020_Offering">
      <xsd:simpleType>
        <xsd:union memberTypes="dms:Text">
          <xsd:simpleType>
            <xsd:restriction base="dms:Choice">
              <xsd:enumeration value="ManpowerGroup"/>
              <xsd:enumeration value="Experis"/>
              <xsd:enumeration value="Manpower"/>
              <xsd:enumeration value="Right Management"/>
              <xsd:enumeration value="ManpowerGroup Solutions"/>
              <xsd:enumeration value="TAPFIN"/>
            </xsd:restriction>
          </xsd:simpleType>
        </xsd:union>
      </xsd:simpleType>
    </xsd:element>
    <xsd:element name="Preview_x0020_Image" ma:index="17" nillable="true" ma:displayName="Preview Image" ma:format="Hyperlink" ma:internalName="Preview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eabf1b-ca55-4ef7-a122-c0a3080e3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ee22d-e9f5-4e5d-8c3d-646e95926b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af6a7fb-3623-421b-8bec-8100d36f70ff}" ma:internalName="TaxCatchAll" ma:showField="CatchAllData" ma:web="53bee22d-e9f5-4e5d-8c3d-646e95926b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b4e583-f6a1-4520-bcd3-778104bf8684">
      <Terms xmlns="http://schemas.microsoft.com/office/infopath/2007/PartnerControls"/>
    </lcf76f155ced4ddcb4097134ff3c332f>
    <TaxCatchAll xmlns="53bee22d-e9f5-4e5d-8c3d-646e95926b3b" xsi:nil="true"/>
    <SharedWithUsers xmlns="53bee22d-e9f5-4e5d-8c3d-646e95926b3b">
      <UserInfo>
        <DisplayName>Regterschot, Petra</DisplayName>
        <AccountId>110</AccountId>
        <AccountType/>
      </UserInfo>
      <UserInfo>
        <DisplayName>Company Administrator</DisplayName>
        <AccountId>69</AccountId>
        <AccountType/>
      </UserInfo>
      <UserInfo>
        <DisplayName>Nanavati, Dhiti</DisplayName>
        <AccountId>112</AccountId>
        <AccountType/>
      </UserInfo>
      <UserInfo>
        <DisplayName>Switalski, Danielle</DisplayName>
        <AccountId>114</AccountId>
        <AccountType/>
      </UserInfo>
      <UserInfo>
        <DisplayName>Binkowski, Paweł</DisplayName>
        <AccountId>118</AccountId>
        <AccountType/>
      </UserInfo>
      <UserInfo>
        <DisplayName>Mohammad-Ali Kashif Al-Ghataa</DisplayName>
        <AccountId>368</AccountId>
        <AccountType/>
      </UserInfo>
      <UserInfo>
        <DisplayName>Nicole Wege</DisplayName>
        <AccountId>71</AccountId>
        <AccountType/>
      </UserInfo>
      <UserInfo>
        <DisplayName>Alice Kujawa</DisplayName>
        <AccountId>843</AccountId>
        <AccountType/>
      </UserInfo>
      <UserInfo>
        <DisplayName>Roberts, Emily</DisplayName>
        <AccountId>94</AccountId>
        <AccountType/>
      </UserInfo>
      <UserInfo>
        <DisplayName>Jennifer Kirchner</DisplayName>
        <AccountId>844</AccountId>
        <AccountType/>
      </UserInfo>
      <UserInfo>
        <DisplayName>Meredith Frost</DisplayName>
        <AccountId>845</AccountId>
        <AccountType/>
      </UserInfo>
      <UserInfo>
        <DisplayName>Schaefer, Sophia</DisplayName>
        <AccountId>693</AccountId>
        <AccountType/>
      </UserInfo>
      <UserInfo>
        <DisplayName>Grayson, Kirsty</DisplayName>
        <AccountId>846</AccountId>
        <AccountType/>
      </UserInfo>
      <UserInfo>
        <DisplayName>Everyone</DisplayName>
        <AccountId>11</AccountId>
        <AccountType/>
      </UserInfo>
      <UserInfo>
        <DisplayName>Erbe, Karola</DisplayName>
        <AccountId>847</AccountId>
        <AccountType/>
      </UserInfo>
      <UserInfo>
        <DisplayName>Schultze, Sandy extern</DisplayName>
        <AccountId>848</AccountId>
        <AccountType/>
      </UserInfo>
      <UserInfo>
        <DisplayName>Janet LaQuintano</DisplayName>
        <AccountId>849</AccountId>
        <AccountType/>
      </UserInfo>
      <UserInfo>
        <DisplayName>Emma Almond</DisplayName>
        <AccountId>32</AccountId>
        <AccountType/>
      </UserInfo>
      <UserInfo>
        <DisplayName>John Julitz</DisplayName>
        <AccountId>29</AccountId>
        <AccountType/>
      </UserInfo>
      <UserInfo>
        <DisplayName>Mellanie Garrett</DisplayName>
        <AccountId>67</AccountId>
        <AccountType/>
      </UserInfo>
      <UserInfo>
        <DisplayName>Brittany Stanley</DisplayName>
        <AccountId>20</AccountId>
        <AccountType/>
      </UserInfo>
      <UserInfo>
        <DisplayName>Karine Bergeron</DisplayName>
        <AccountId>53</AccountId>
        <AccountType/>
      </UserInfo>
      <UserInfo>
        <DisplayName>Lauren Spude</DisplayName>
        <AccountId>38</AccountId>
        <AccountType/>
      </UserInfo>
      <UserInfo>
        <DisplayName>Jacquelyn Holland</DisplayName>
        <AccountId>863</AccountId>
        <AccountType/>
      </UserInfo>
      <UserInfo>
        <DisplayName>Maureen McGinn</DisplayName>
        <AccountId>60</AccountId>
        <AccountType/>
      </UserInfo>
      <UserInfo>
        <DisplayName>Tom Rippinger</DisplayName>
        <AccountId>10</AccountId>
        <AccountType/>
      </UserInfo>
      <UserInfo>
        <DisplayName>Shannon Kobylarczyk</DisplayName>
        <AccountId>669</AccountId>
        <AccountType/>
      </UserInfo>
      <UserInfo>
        <DisplayName>Mara Stefan</DisplayName>
        <AccountId>15</AccountId>
        <AccountType/>
      </UserInfo>
      <UserInfo>
        <DisplayName>Christina Roth</DisplayName>
        <AccountId>16</AccountId>
        <AccountType/>
      </UserInfo>
      <UserInfo>
        <DisplayName>Rebecca Chapman</DisplayName>
        <AccountId>585</AccountId>
        <AccountType/>
      </UserInfo>
      <UserInfo>
        <DisplayName>Brenda Keller</DisplayName>
        <AccountId>33</AccountId>
        <AccountType/>
      </UserInfo>
      <UserInfo>
        <DisplayName>Rebecca Cook</DisplayName>
        <AccountId>920</AccountId>
        <AccountType/>
      </UserInfo>
      <UserInfo>
        <DisplayName>Heather Gatewood</DisplayName>
        <AccountId>919</AccountId>
        <AccountType/>
      </UserInfo>
      <UserInfo>
        <DisplayName>Jacqueline Dreyer</DisplayName>
        <AccountId>865</AccountId>
        <AccountType/>
      </UserInfo>
      <UserInfo>
        <DisplayName>Jenny Peretz</DisplayName>
        <AccountId>1176</AccountId>
        <AccountType/>
      </UserInfo>
      <UserInfo>
        <DisplayName>arl</DisplayName>
        <AccountId>976</AccountId>
        <AccountType/>
      </UserInfo>
    </SharedWithUsers>
    <MediaLengthInSeconds xmlns="61b4e583-f6a1-4520-bcd3-778104bf8684" xsi:nil="true"/>
    <Brand_x0020_or_x0020_Offering xmlns="61b4e583-f6a1-4520-bcd3-778104bf8684" xsi:nil="true"/>
    <Preview_x0020_Image xmlns="61b4e583-f6a1-4520-bcd3-778104bf8684">
      <Url xsi:nil="true"/>
      <Description xsi:nil="true"/>
    </Preview_x0020_Image>
  </documentManagement>
</p:properties>
</file>

<file path=customXml/itemProps1.xml><?xml version="1.0" encoding="utf-8"?>
<ds:datastoreItem xmlns:ds="http://schemas.openxmlformats.org/officeDocument/2006/customXml" ds:itemID="{7730E90F-EBA7-4715-90D1-C18A9038A3F3}">
  <ds:schemaRefs>
    <ds:schemaRef ds:uri="53bee22d-e9f5-4e5d-8c3d-646e95926b3b"/>
    <ds:schemaRef ds:uri="61b4e583-f6a1-4520-bcd3-778104bf86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C71458B-780A-47B4-9B84-ED23E27A03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3C223F-A017-4843-987E-D470BE4A351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1b4e583-f6a1-4520-bcd3-778104bf8684"/>
    <ds:schemaRef ds:uri="http://purl.org/dc/terms/"/>
    <ds:schemaRef ds:uri="53bee22d-e9f5-4e5d-8c3d-646e95926b3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1895</Words>
  <Application>Microsoft Office PowerPoint</Application>
  <PresentationFormat>Širokouhlá</PresentationFormat>
  <Paragraphs>382</Paragraphs>
  <Slides>28</Slides>
  <Notes>23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29" baseType="lpstr">
      <vt:lpstr>Blue-Green Slides</vt:lpstr>
      <vt:lpstr>ManpowerGroup Index trhu práce</vt:lpstr>
      <vt:lpstr>Obsah</vt:lpstr>
      <vt:lpstr>Prezentácia programu PowerPoint</vt:lpstr>
      <vt:lpstr>Čo je čistý index trhu práce?</vt:lpstr>
      <vt:lpstr>Čistý index trhu práce na Slovensku pre 4. štvrťrok 2024</vt:lpstr>
      <vt:lpstr>Porovnanie plánov náboru podľa odvetvia</vt:lpstr>
      <vt:lpstr>Porovnanie podľa veľkosti firiem</vt:lpstr>
      <vt:lpstr>Porovnanie podľa regiónov</vt:lpstr>
      <vt:lpstr>Globálne náborové plány na október až december 2024</vt:lpstr>
      <vt:lpstr>Najvýraznejšie medziročné a medzi kvartálne zlepšenie indexu</vt:lpstr>
      <vt:lpstr>Výhľad zamestnanosti v Európe, na blízkom východe a v Afrike (EMEA)</vt:lpstr>
      <vt:lpstr>Získavanie, rozvoj a udržanie mladých talentov</vt:lpstr>
      <vt:lpstr>Trendy v nábore absolventov a mladých profesionálov</vt:lpstr>
      <vt:lpstr>Moderné prístupy k onboardingu</vt:lpstr>
      <vt:lpstr>Očakávania generácie Z a ich dopad na pracovné prostredie</vt:lpstr>
      <vt:lpstr>Ako veľmi ste presvedčení, že pracovníci vo veku 18-27 rokov vo vašej organizácii majú potrebné zručnosti a skúsenosti na svoju prácu?</vt:lpstr>
      <vt:lpstr>Pýtali sme sa..</vt:lpstr>
      <vt:lpstr>Ako veľmi sa podľa vás vaši zamestnanci vo veku 18-27 rokov denne cítia v práci vystresovaní?</vt:lpstr>
      <vt:lpstr>Work-life balance ako priorita pre Generáciu Z</vt:lpstr>
      <vt:lpstr>Personálna politika a inklúzia na pracovisku</vt:lpstr>
      <vt:lpstr>Stratégie zamestnávateľov na udržanie pracovnej sily</vt:lpstr>
      <vt:lpstr>Rovnováha síl je stále v prospech zamestnávateľov</vt:lpstr>
      <vt:lpstr>Väčšina spoločností má naďalej nedostatok zručností v oblasti ESG</vt:lpstr>
      <vt:lpstr>O prieskume</vt:lpstr>
      <vt:lpstr>O prieskume</vt:lpstr>
      <vt:lpstr>Často kladené otázky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Spude, Lauren</dc:creator>
  <cp:lastModifiedBy>Konto Microsoft</cp:lastModifiedBy>
  <cp:revision>240</cp:revision>
  <dcterms:created xsi:type="dcterms:W3CDTF">2022-09-19T18:59:25Z</dcterms:created>
  <dcterms:modified xsi:type="dcterms:W3CDTF">2024-09-03T10:36:50Z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0x0101009FEAEFA692820C4B96E723350F7C1B15</vt:lpwstr>
  </property>
  <property fmtid="{D5CDD505-2E9C-101B-9397-08002B2CF9AE}" pid="3" name="MediaServiceImageTags">
    <vt:lpwstr/>
  </property>
  <property fmtid="{D5CDD505-2E9C-101B-9397-08002B2CF9AE}" pid="4" name="Order">
    <vt:r8>347100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Preview Image">
    <vt:lpwstr>, </vt:lpwstr>
  </property>
</Properties>
</file>