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2.xml" ContentType="application/vnd.openxmlformats-officedocument.presentationml.tag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3.xml" ContentType="application/vnd.openxmlformats-officedocument.presentationml.tag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4"/>
    <p:sldMasterId id="2147483686" r:id="rId5"/>
  </p:sldMasterIdLst>
  <p:notesMasterIdLst>
    <p:notesMasterId r:id="rId37"/>
  </p:notesMasterIdLst>
  <p:handoutMasterIdLst>
    <p:handoutMasterId r:id="rId38"/>
  </p:handoutMasterIdLst>
  <p:sldIdLst>
    <p:sldId id="2145706226" r:id="rId6"/>
    <p:sldId id="2145706234" r:id="rId7"/>
    <p:sldId id="2145706160" r:id="rId8"/>
    <p:sldId id="2145706261" r:id="rId9"/>
    <p:sldId id="2145706262" r:id="rId10"/>
    <p:sldId id="2145706263" r:id="rId11"/>
    <p:sldId id="2145706165" r:id="rId12"/>
    <p:sldId id="2145706264" r:id="rId13"/>
    <p:sldId id="2145706161" r:id="rId14"/>
    <p:sldId id="2145706195" r:id="rId15"/>
    <p:sldId id="2145706167" r:id="rId16"/>
    <p:sldId id="2145706170" r:id="rId17"/>
    <p:sldId id="2145706247" r:id="rId18"/>
    <p:sldId id="2145706270" r:id="rId19"/>
    <p:sldId id="2145706246" r:id="rId20"/>
    <p:sldId id="2145706271" r:id="rId21"/>
    <p:sldId id="2145706272" r:id="rId22"/>
    <p:sldId id="2145706273" r:id="rId23"/>
    <p:sldId id="2145706180" r:id="rId24"/>
    <p:sldId id="2145706265" r:id="rId25"/>
    <p:sldId id="2145706279" r:id="rId26"/>
    <p:sldId id="2145706259" r:id="rId27"/>
    <p:sldId id="2145706276" r:id="rId28"/>
    <p:sldId id="2145706277" r:id="rId29"/>
    <p:sldId id="2145706278" r:id="rId30"/>
    <p:sldId id="2145706280" r:id="rId31"/>
    <p:sldId id="2145706190" r:id="rId32"/>
    <p:sldId id="2145706192" r:id="rId33"/>
    <p:sldId id="2145706225" r:id="rId34"/>
    <p:sldId id="2145706193" r:id="rId35"/>
    <p:sldId id="214570619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C46E0A-F1DA-1DA7-AFCD-32397146076C}" name="Alston, Matthew" initials="AM" userId="S::matthew.alston@manpowergroup.com::4047304d-911f-4d62-952e-58d7e2db71a1" providerId="AD"/>
  <p188:author id="{47104F0C-8BF9-D306-42AE-1EE5886E233E}" name="Roth, Christina" initials="RC" userId="S::christina.roth@manpowergroup.com::52d6c265-802e-44ac-92b4-8209a1ad8999" providerId="AD"/>
  <p188:author id="{D7DB590C-7169-AD03-3ECF-050E60AA3BAF}" name="Stanley, Brittany" initials="SB" userId="S::brittany.stanley@manpowergroup.com::e31d83bd-3aac-4a9c-8461-d6ae86e449d6" providerId="AD"/>
  <p188:author id="{38268D11-8401-7B6E-EB01-75984DAECE63}" name="Callie Coleman" initials="CC" userId="S::callie.coleman@manpowergroup.com::2e55dde0-e5f9-49f0-b503-890ca474e49d" providerId="AD"/>
  <p188:author id="{28F8612C-3F1B-72FE-B79A-59ECF58625CD}" name="Jackie Dreyer" initials="JD" userId="Jackie Dreyer" providerId="None"/>
  <p188:author id="{FB221F36-EB48-EC2B-5E92-880F5BF8C6EF}" name="Jacquelyn Holland" initials="" userId="S::jacquelyn.holland@manpower.com::483c8df8-b3c8-43bb-883c-eeff587fe614" providerId="AD"/>
  <p188:author id="{D80F5A4A-793A-28DB-1E42-5DA42A6F95EF}" name="Shannon Kobylarczyk" initials="SK" userId="S::shannon.kobylarczyk@manpowergroup.com::6cf04392-afbd-4517-9a4a-5124032f3ee8" providerId="AD"/>
  <p188:author id="{7AE4F851-8931-B812-070E-5C873B9F7FE0}" name="Rippinger, Thomas" initials="RT" userId="S::thomas.rippinger@manpowergroup.com::fa97d454-f827-49f8-8fd4-6bb8604afcad" providerId="AD"/>
  <p188:author id="{52B63256-D331-4974-7CC7-D2B0FBD67B4D}" name="Heather Gatewood" initials="HG" userId="S::heather.gatewood@manpowergroup.com::37a96eaa-a095-4ae4-8abc-b1dff729569e" providerId="AD"/>
  <p188:author id="{23BDAA73-F8A1-2475-B4C1-8CA9D7448C8F}" name="Rebecca Chapman" initials="RC" userId="S::becca.chapman@manpowergroup.com::3996493e-1fdb-43e9-ae09-1f35073b6884" providerId="AD"/>
  <p188:author id="{89664F81-B330-1047-B841-8CBA740D2E44}" name="Grunewald, Lisa" initials="GL" userId="S::lisa.grunewald@manpowergroup.com::0f0b2432-5189-4b22-846f-7301330c2829" providerId="AD"/>
  <p188:author id="{52531184-B69E-0088-48FF-821462F16F3A}" name="Garrett, Mellanie" initials="GM" userId="S::mellanie.garrett@manpowergroup.com::f4aeb8ea-0f03-44e6-ab00-14403bfc0c80" providerId="AD"/>
  <p188:author id="{36BCAF8F-E2EE-6EF0-7B5E-F9C55C014089}" name="Keller, Brenda" initials="KB" userId="S::brenda.keller@manpowergroup.com::605a3839-9657-4985-95e7-89873bea7606" providerId="AD"/>
  <p188:author id="{EFC1C4A2-D38E-0457-F9ED-6393C0F39B7F}" name="Jenny Peretz" initials="JP" userId="S::jenny.peretz@manpowergroup.com::8089546e-82f0-411f-974d-0c1f67cbc049" providerId="AD"/>
  <p188:author id="{235E58A7-A129-00A4-5031-CB319A5D634D}" name="Richard Buchband" initials="RB" userId="S::richard.buchband@manpowergroup.com::e31ba7bb-d0e7-4bf2-a77c-ce75462e4827" providerId="AD"/>
  <p188:author id="{935FB0B4-D705-A5F7-D4FE-75293B3701C3}" name="Julitz, John" initials="JJ" userId="S::john.julitz@manpowergroup.com::bfe907c2-cac6-43b2-b83c-79075561946e" providerId="AD"/>
  <p188:author id="{F440BFB9-102B-AC8B-6705-240A20D7EC7F}" name="Jacqueline Dreyer" initials="JD" userId="S::jackie.dreyer@manpowergroup.com::f8177ada-a026-47f2-a455-c243f5c6cfc2" providerId="AD"/>
  <p188:author id="{BAC12ACB-48BB-6D33-93C5-012BF6547E23}" name="Spude, Lauren" initials="SL" userId="S::lauren.spude@manpowergroup.com::07f004b4-e1bf-4061-8aad-a30ba627de87" providerId="AD"/>
  <p188:author id="{5D5939E2-7A12-AB43-5E10-D2D1EC46E23D}" name="Tom Rippinger" initials="TR" userId="S::tom.rippinger@manpowergroup.com::fa97d454-f827-49f8-8fd4-6bb8604afc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90F"/>
    <a:srgbClr val="FE7B21"/>
    <a:srgbClr val="BC3203"/>
    <a:srgbClr val="395B83"/>
    <a:srgbClr val="D29684"/>
    <a:srgbClr val="FFFFFF"/>
    <a:srgbClr val="AC4C00"/>
    <a:srgbClr val="4C79AF"/>
    <a:srgbClr val="CC334D"/>
    <a:srgbClr val="E37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outlineViewPr>
    <p:cViewPr>
      <p:scale>
        <a:sx n="33" d="100"/>
        <a:sy n="33" d="100"/>
      </p:scale>
      <p:origin x="0" y="-62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8/10/relationships/authors" Target="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22895550792623E-3"/>
          <c:y val="7.515025353816788E-4"/>
          <c:w val="0.9896651316438771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13-0F4C-B4C3-4919F720E1F0}"/>
              </c:ext>
            </c:extLst>
          </c:dPt>
          <c:dPt>
            <c:idx val="1"/>
            <c:bubble3D val="0"/>
            <c:spPr>
              <a:solidFill>
                <a:srgbClr val="FF7A12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13-0F4C-B4C3-4919F720E1F0}"/>
              </c:ext>
            </c:extLst>
          </c:dPt>
          <c:dLbls>
            <c:dLbl>
              <c:idx val="0"/>
              <c:layout>
                <c:manualLayout>
                  <c:x val="-0.15185094991572273"/>
                  <c:y val="0.3493259278850391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4"/>
                        </a:solidFill>
                      </a:rPr>
                      <a:t>-1%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7681692778605662"/>
                      <c:h val="0.2985114022586960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613-0F4C-B4C3-4919F720E1F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13-0F4C-B4C3-4919F720E1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0.15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13-0F4C-B4C3-4919F720E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31856748886235"/>
          <c:y val="0.16753321914678748"/>
          <c:w val="0.52878459861354554"/>
          <c:h val="0.66992266801539346"/>
        </c:manualLayout>
      </c:layout>
      <c:doughnut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Stĺpec2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B9-416D-A4B8-564A4A8CCBB8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B9-416D-A4B8-564A4A8CCBB8}"/>
              </c:ext>
            </c:extLst>
          </c:dPt>
          <c:cat>
            <c:strRef>
              <c:f>Hárok1!$A$2:$A$3</c:f>
              <c:strCache>
                <c:ptCount val="2"/>
                <c:pt idx="0">
                  <c:v>Výrazne pozitívne</c:v>
                </c:pt>
                <c:pt idx="1">
                  <c:v>Mierne pozitívne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19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B9-416D-A4B8-564A4A8CC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31856748886235"/>
          <c:y val="0.16753321914678748"/>
          <c:w val="0.52878459861354554"/>
          <c:h val="0.66992266801539346"/>
        </c:manualLayout>
      </c:layout>
      <c:doughnut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Stĺpec2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1E-42A9-95D6-0A956EEECE80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1E-42A9-95D6-0A956EEECE80}"/>
              </c:ext>
            </c:extLst>
          </c:dPt>
          <c:cat>
            <c:strRef>
              <c:f>Hárok1!$A$2:$A$3</c:f>
              <c:strCache>
                <c:ptCount val="2"/>
                <c:pt idx="0">
                  <c:v>Výrazne pozitívne</c:v>
                </c:pt>
                <c:pt idx="1">
                  <c:v>Mierne pozitívne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14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1E-42A9-95D6-0A956EEEC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34559135587625"/>
          <c:y val="0.16509887931484721"/>
          <c:w val="0.3699723601004436"/>
          <c:h val="0.710633285206185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E6D0A">
                <a:alpha val="39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E220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97-4FC5-9FD3-D486A548EEC1}"/>
              </c:ext>
            </c:extLst>
          </c:dPt>
          <c:dPt>
            <c:idx val="1"/>
            <c:invertIfNegative val="0"/>
            <c:bubble3D val="0"/>
            <c:spPr>
              <a:solidFill>
                <a:srgbClr val="FE220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97-4FC5-9FD3-D486A548EEC1}"/>
              </c:ext>
            </c:extLst>
          </c:dPt>
          <c:dPt>
            <c:idx val="2"/>
            <c:invertIfNegative val="0"/>
            <c:bubble3D val="0"/>
            <c:spPr>
              <a:solidFill>
                <a:srgbClr val="FE220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D97-4FC5-9FD3-D486A548EEC1}"/>
              </c:ext>
            </c:extLst>
          </c:dPt>
          <c:dPt>
            <c:idx val="3"/>
            <c:invertIfNegative val="0"/>
            <c:bubble3D val="0"/>
            <c:spPr>
              <a:solidFill>
                <a:srgbClr val="FE6D0A">
                  <a:alpha val="3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D97-4FC5-9FD3-D486A548EEC1}"/>
              </c:ext>
            </c:extLst>
          </c:dPt>
          <c:dLbls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E6D0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EDB43F1-065B-4809-BDF8-7312EA9E9A66}" type="VALUE">
                      <a:rPr lang="en-US" sz="1400" b="0">
                        <a:solidFill>
                          <a:srgbClr val="FE6D0A"/>
                        </a:solidFill>
                      </a:rPr>
                      <a:pPr>
                        <a:defRPr sz="1400" b="1">
                          <a:solidFill>
                            <a:srgbClr val="FE6D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[HODNOTA]</a:t>
                    </a:fld>
                    <a:endParaRPr lang="sk-SK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E6D0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k-S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D97-4FC5-9FD3-D486A548EE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E6D0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0"/>
                <c:pt idx="0">
                  <c:v>Pracovníci nemajú zručnosti na efektívne využívanie AI</c:v>
                </c:pt>
                <c:pt idx="1">
                  <c:v>Vysoké investičné náklady</c:v>
                </c:pt>
                <c:pt idx="2">
                  <c:v>Obavy týkajúce sa súkromia a predpisov</c:v>
                </c:pt>
                <c:pt idx="3">
                  <c:v>Identifikácia relevantných prípadov použitia</c:v>
                </c:pt>
                <c:pt idx="4">
                  <c:v>Účinná implementácia AI je príliš zložitá</c:v>
                </c:pt>
                <c:pt idx="5">
                  <c:v>Údaje našej organizácie nie sú dostatočne štruktúrované na použitie AI</c:v>
                </c:pt>
                <c:pt idx="6">
                  <c:v>Nedostatok vhodných nástrojov a platforiem AI</c:v>
                </c:pt>
                <c:pt idx="7">
                  <c:v>Pracovníci sa bránia zmenám</c:v>
                </c:pt>
                <c:pt idx="8">
                  <c:v>Lídri sa bránia zmenám</c:v>
                </c:pt>
                <c:pt idx="9">
                  <c:v>Žiadna z uvedených možností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0"/>
                <c:pt idx="0">
                  <c:v>0.28999999999999998</c:v>
                </c:pt>
                <c:pt idx="1">
                  <c:v>0.26</c:v>
                </c:pt>
                <c:pt idx="2">
                  <c:v>0.24</c:v>
                </c:pt>
                <c:pt idx="3">
                  <c:v>0.21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0.18</c:v>
                </c:pt>
                <c:pt idx="8">
                  <c:v>0.16</c:v>
                </c:pt>
                <c:pt idx="9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97-4FC5-9FD3-D486A548EE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4"/>
        <c:axId val="203774192"/>
        <c:axId val="207950800"/>
      </c:barChart>
      <c:catAx>
        <c:axId val="20377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accent6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k-SK"/>
          </a:p>
        </c:txPr>
        <c:crossAx val="207950800"/>
        <c:crosses val="autoZero"/>
        <c:auto val="1"/>
        <c:lblAlgn val="ctr"/>
        <c:lblOffset val="100"/>
        <c:noMultiLvlLbl val="0"/>
      </c:catAx>
      <c:valAx>
        <c:axId val="207950800"/>
        <c:scaling>
          <c:orientation val="minMax"/>
          <c:max val="0.4"/>
          <c:min val="0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203774192"/>
        <c:crosses val="autoZero"/>
        <c:crossBetween val="between"/>
        <c:majorUnit val="2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612025647070574E-4"/>
          <c:y val="0.16217697434523667"/>
          <c:w val="0.45769360003558357"/>
          <c:h val="0.710633285206185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>
                <a:alpha val="5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C79AF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7F-4981-9343-FC123390205B}"/>
              </c:ext>
            </c:extLst>
          </c:dPt>
          <c:dPt>
            <c:idx val="1"/>
            <c:invertIfNegative val="0"/>
            <c:bubble3D val="0"/>
            <c:spPr>
              <a:solidFill>
                <a:srgbClr val="4C79AF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7F-4981-9343-FC123390205B}"/>
              </c:ext>
            </c:extLst>
          </c:dPt>
          <c:dPt>
            <c:idx val="2"/>
            <c:invertIfNegative val="0"/>
            <c:bubble3D val="0"/>
            <c:spPr>
              <a:solidFill>
                <a:srgbClr val="4C79AF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7F-4981-9343-FC123390205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7F-4981-9343-FC123390205B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47F-4981-9343-FC12339020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Celková výkonnosť podniku</c:v>
                </c:pt>
                <c:pt idx="1">
                  <c:v>Zvyšovanie kvalifikácie existujúcich/rekvalifikácia zamestnancov</c:v>
                </c:pt>
                <c:pt idx="2">
                  <c:v>Povinné školenie zamestnancov</c:v>
                </c:pt>
                <c:pt idx="3">
                  <c:v>Proces nástupu do zamestnania</c:v>
                </c:pt>
                <c:pt idx="4">
                  <c:v>Zapojenie zamestnancov</c:v>
                </c:pt>
                <c:pt idx="5">
                  <c:v>Náborový proces</c:v>
                </c:pt>
                <c:pt idx="6">
                  <c:v>Výsledky iniciatívy ESG</c:v>
                </c:pt>
                <c:pt idx="7">
                  <c:v>Iniciatívy v oblasti rozmanitosti, rovnosti, začlenenia a spolupatričnosti</c:v>
                </c:pt>
                <c:pt idx="8">
                  <c:v>Počet zamestnancov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0.71</c:v>
                </c:pt>
                <c:pt idx="1">
                  <c:v>0.63</c:v>
                </c:pt>
                <c:pt idx="2">
                  <c:v>0.62</c:v>
                </c:pt>
                <c:pt idx="3">
                  <c:v>0.56999999999999995</c:v>
                </c:pt>
                <c:pt idx="4">
                  <c:v>0.55000000000000004</c:v>
                </c:pt>
                <c:pt idx="5">
                  <c:v>0.53</c:v>
                </c:pt>
                <c:pt idx="6">
                  <c:v>0.53</c:v>
                </c:pt>
                <c:pt idx="7">
                  <c:v>0.51</c:v>
                </c:pt>
                <c:pt idx="8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7F-4981-9343-FC12339020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4"/>
        <c:axId val="203774192"/>
        <c:axId val="207950800"/>
      </c:barChart>
      <c:catAx>
        <c:axId val="2037741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accent6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k-SK"/>
          </a:p>
        </c:txPr>
        <c:crossAx val="207950800"/>
        <c:crosses val="autoZero"/>
        <c:auto val="1"/>
        <c:lblAlgn val="ctr"/>
        <c:lblOffset val="100"/>
        <c:noMultiLvlLbl val="0"/>
      </c:catAx>
      <c:valAx>
        <c:axId val="207950800"/>
        <c:scaling>
          <c:orientation val="minMax"/>
          <c:max val="0.8"/>
          <c:min val="0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203774192"/>
        <c:crosses val="autoZero"/>
        <c:crossBetween val="between"/>
        <c:majorUnit val="250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Hárok1!$A$2:$A$13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2018</c:v>
                </c:pt>
                <c:pt idx="8">
                  <c:v>2019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Hárok1!$B$2:$B$13</c:f>
              <c:numCache>
                <c:formatCode>0%</c:formatCode>
                <c:ptCount val="12"/>
                <c:pt idx="0">
                  <c:v>0.31</c:v>
                </c:pt>
                <c:pt idx="1">
                  <c:v>0.34</c:v>
                </c:pt>
                <c:pt idx="2">
                  <c:v>0.34</c:v>
                </c:pt>
                <c:pt idx="3">
                  <c:v>0.35</c:v>
                </c:pt>
                <c:pt idx="4">
                  <c:v>0.36</c:v>
                </c:pt>
                <c:pt idx="5">
                  <c:v>0.38</c:v>
                </c:pt>
                <c:pt idx="6">
                  <c:v>0.4</c:v>
                </c:pt>
                <c:pt idx="7">
                  <c:v>0.45</c:v>
                </c:pt>
                <c:pt idx="8">
                  <c:v>0.54</c:v>
                </c:pt>
                <c:pt idx="9">
                  <c:v>0.69</c:v>
                </c:pt>
                <c:pt idx="10">
                  <c:v>0.75</c:v>
                </c:pt>
                <c:pt idx="1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4-4D71-9C52-D3AC2DD30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35546944"/>
        <c:axId val="235552224"/>
      </c:barChart>
      <c:catAx>
        <c:axId val="23554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35552224"/>
        <c:crosses val="autoZero"/>
        <c:auto val="1"/>
        <c:lblAlgn val="ctr"/>
        <c:lblOffset val="100"/>
        <c:noMultiLvlLbl val="0"/>
      </c:catAx>
      <c:valAx>
        <c:axId val="23555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3554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612025647070574E-4"/>
          <c:y val="0.16217697434523667"/>
          <c:w val="0.45769360003558357"/>
          <c:h val="0.710633285206185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>
                <a:alpha val="5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C79AF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57-43DF-BBAA-0031EB4C4885}"/>
              </c:ext>
            </c:extLst>
          </c:dPt>
          <c:dPt>
            <c:idx val="1"/>
            <c:invertIfNegative val="0"/>
            <c:bubble3D val="0"/>
            <c:spPr>
              <a:solidFill>
                <a:srgbClr val="4C79AF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57-43DF-BBAA-0031EB4C4885}"/>
              </c:ext>
            </c:extLst>
          </c:dPt>
          <c:dPt>
            <c:idx val="2"/>
            <c:invertIfNegative val="0"/>
            <c:bubble3D val="0"/>
            <c:spPr>
              <a:solidFill>
                <a:srgbClr val="4C79AF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57-43DF-BBAA-0031EB4C488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257-43DF-BBAA-0031EB4C488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257-43DF-BBAA-0031EB4C48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Sú starší alebo hľadajú zmenu zamestnania</c:v>
                </c:pt>
                <c:pt idx="1">
                  <c:v>Boli dlhodobo nezamestnaní</c:v>
                </c:pt>
                <c:pt idx="2">
                  <c:v>Nespĺňajú všetky požiadavky a technické zručnosti</c:v>
                </c:pt>
                <c:pt idx="3">
                  <c:v>Boli nezamestnaní z dôvodu opatrovania inej osoby</c:v>
                </c:pt>
                <c:pt idx="4">
                  <c:v>Majú viacero kariérnych zmien</c:v>
                </c:pt>
                <c:pt idx="5">
                  <c:v>Nepĺňajú všetky vaše požiadavky na mäkké zručnosti</c:v>
                </c:pt>
                <c:pt idx="6">
                  <c:v>Pochádzajú z marginalizovaných skupín</c:v>
                </c:pt>
                <c:pt idx="7">
                  <c:v>Trpia zdravotným postihnutím alebo chronickým ochorením</c:v>
                </c:pt>
                <c:pt idx="8">
                  <c:v>Majú záznam v registri trestov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</c:v>
                </c:pt>
                <c:pt idx="1">
                  <c:v>0.24</c:v>
                </c:pt>
                <c:pt idx="2">
                  <c:v>0.24</c:v>
                </c:pt>
                <c:pt idx="3">
                  <c:v>0.2</c:v>
                </c:pt>
                <c:pt idx="4">
                  <c:v>0.19</c:v>
                </c:pt>
                <c:pt idx="5">
                  <c:v>0.19</c:v>
                </c:pt>
                <c:pt idx="6">
                  <c:v>0.18</c:v>
                </c:pt>
                <c:pt idx="7">
                  <c:v>0.18</c:v>
                </c:pt>
                <c:pt idx="8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57-43DF-BBAA-0031EB4C48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4"/>
        <c:axId val="203774192"/>
        <c:axId val="207950800"/>
      </c:barChart>
      <c:catAx>
        <c:axId val="2037741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accent6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k-SK"/>
          </a:p>
        </c:txPr>
        <c:crossAx val="207950800"/>
        <c:crosses val="autoZero"/>
        <c:auto val="1"/>
        <c:lblAlgn val="ctr"/>
        <c:lblOffset val="100"/>
        <c:noMultiLvlLbl val="0"/>
      </c:catAx>
      <c:valAx>
        <c:axId val="207950800"/>
        <c:scaling>
          <c:orientation val="minMax"/>
          <c:max val="0.8"/>
          <c:min val="0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203774192"/>
        <c:crosses val="autoZero"/>
        <c:crossBetween val="between"/>
        <c:majorUnit val="250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C9-489A-A509-AE5F8E14F6D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DC9-489A-A509-AE5F8E14F6D2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DC9-489A-A509-AE5F8E14F6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Hárok1!$A$2:$A$4</c:f>
              <c:strCache>
                <c:ptCount val="3"/>
                <c:pt idx="0">
                  <c:v>chce mať flexibilitu pri voľbe organizácie práce </c:v>
                </c:pt>
                <c:pt idx="1">
                  <c:v>chce pracovať z domu/ na diaľku</c:v>
                </c:pt>
                <c:pt idx="2">
                  <c:v>chce pracovať priamo z pracoviska</c:v>
                </c:pt>
              </c:strCache>
            </c:strRef>
          </c:cat>
          <c:val>
            <c:numRef>
              <c:f>Hárok1!$B$2:$B$4</c:f>
              <c:numCache>
                <c:formatCode>General</c:formatCode>
                <c:ptCount val="3"/>
                <c:pt idx="0">
                  <c:v>85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2-4F65-9306-B4C20A3DBEF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C4-4609-B230-0043B4A101B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4C4-4609-B230-0043B4A101B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4C4-4609-B230-0043B4A101B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4C4-4609-B230-0043B4A101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Hárok1!$A$2:$A$5</c:f>
              <c:strCache>
                <c:ptCount val="4"/>
                <c:pt idx="0">
                  <c:v>Ukrajina</c:v>
                </c:pt>
                <c:pt idx="1">
                  <c:v>Bulharsko a Rumunsko</c:v>
                </c:pt>
                <c:pt idx="2">
                  <c:v>Srbsko</c:v>
                </c:pt>
                <c:pt idx="3">
                  <c:v>Juhovýchodná Ázia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40328</c:v>
                </c:pt>
                <c:pt idx="1">
                  <c:v>9431</c:v>
                </c:pt>
                <c:pt idx="2">
                  <c:v>9458</c:v>
                </c:pt>
                <c:pt idx="3">
                  <c:v>7431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A-455E-9C45-88ECF283D7D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22895550792623E-3"/>
          <c:y val="7.515025353816788E-4"/>
          <c:w val="0.9896651316438771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30-A640-BF50-ECA27F466C8B}"/>
              </c:ext>
            </c:extLst>
          </c:dPt>
          <c:dPt>
            <c:idx val="1"/>
            <c:bubble3D val="0"/>
            <c:spPr>
              <a:solidFill>
                <a:srgbClr val="FF7A12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30-A640-BF50-ECA27F466C8B}"/>
              </c:ext>
            </c:extLst>
          </c:dPt>
          <c:dLbls>
            <c:dLbl>
              <c:idx val="0"/>
              <c:layout>
                <c:manualLayout>
                  <c:x val="-0.15185094991572273"/>
                  <c:y val="0.349325927885039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000" b="0" i="0" u="none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4"/>
                        </a:solidFill>
                      </a:rPr>
                      <a:t>17%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0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7681692778605662"/>
                      <c:h val="0.2985114022586960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930-A640-BF50-ECA27F466C8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30-A640-BF50-ECA27F466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30-A640-BF50-ECA27F466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22895550792623E-3"/>
          <c:y val="7.515025353816788E-4"/>
          <c:w val="0.9896651316438771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3F-A642-8C45-D966FB02958E}"/>
              </c:ext>
            </c:extLst>
          </c:dPt>
          <c:dPt>
            <c:idx val="1"/>
            <c:bubble3D val="0"/>
            <c:spPr>
              <a:solidFill>
                <a:srgbClr val="FF7A12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3F-A642-8C45-D966FB02958E}"/>
              </c:ext>
            </c:extLst>
          </c:dPt>
          <c:dLbls>
            <c:dLbl>
              <c:idx val="0"/>
              <c:layout>
                <c:manualLayout>
                  <c:x val="-0.15185094991572273"/>
                  <c:y val="0.343000264480296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000" b="0" i="0" u="none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4"/>
                        </a:solidFill>
                      </a:rPr>
                      <a:t>18%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0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7681692778605662"/>
                      <c:h val="0.2985114022586960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83F-A642-8C45-D966FB02958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3F-A642-8C45-D966FB029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0.19</c:v>
                </c:pt>
                <c:pt idx="1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3F-A642-8C45-D966FB029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22895550792623E-3"/>
          <c:y val="7.515025353816788E-4"/>
          <c:w val="0.9896651316438771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CE-424B-A4CA-2C9B0E464A6E}"/>
              </c:ext>
            </c:extLst>
          </c:dPt>
          <c:dPt>
            <c:idx val="1"/>
            <c:bubble3D val="0"/>
            <c:spPr>
              <a:solidFill>
                <a:srgbClr val="FF7A12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CE-424B-A4CA-2C9B0E464A6E}"/>
              </c:ext>
            </c:extLst>
          </c:dPt>
          <c:dLbls>
            <c:dLbl>
              <c:idx val="0"/>
              <c:layout>
                <c:manualLayout>
                  <c:x val="-0.15185094991572273"/>
                  <c:y val="0.2934126774221987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4"/>
                        </a:solidFill>
                      </a:rPr>
                      <a:t>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7681692778605662"/>
                      <c:h val="0.2985114022586960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2CE-424B-A4CA-2C9B0E464A6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CE-424B-A4CA-2C9B0E464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CE-424B-A4CA-2C9B0E464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22895550792623E-3"/>
          <c:y val="7.515025353816788E-4"/>
          <c:w val="0.9896651316438771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80-0340-8D2C-1BDF1ADA6836}"/>
              </c:ext>
            </c:extLst>
          </c:dPt>
          <c:dPt>
            <c:idx val="1"/>
            <c:bubble3D val="0"/>
            <c:spPr>
              <a:solidFill>
                <a:srgbClr val="FF7A12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80-0340-8D2C-1BDF1ADA6836}"/>
              </c:ext>
            </c:extLst>
          </c:dPt>
          <c:dLbls>
            <c:dLbl>
              <c:idx val="0"/>
              <c:layout>
                <c:manualLayout>
                  <c:x val="-0.15185094991572273"/>
                  <c:y val="0.299686855329277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000" b="1" i="0" u="none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0" dirty="0">
                        <a:solidFill>
                          <a:schemeClr val="accent4"/>
                        </a:solidFill>
                      </a:rPr>
                      <a:t>7%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7681692778605662"/>
                      <c:h val="0.2985114022586960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580-0340-8D2C-1BDF1ADA683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80-0340-8D2C-1BDF1ADA68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80-0340-8D2C-1BDF1ADA6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22895550792623E-3"/>
          <c:y val="7.515025353816788E-4"/>
          <c:w val="0.9896651316438771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BA-554D-8612-43CF9F4B8A0D}"/>
              </c:ext>
            </c:extLst>
          </c:dPt>
          <c:dPt>
            <c:idx val="1"/>
            <c:bubble3D val="0"/>
            <c:spPr>
              <a:solidFill>
                <a:srgbClr val="FF7A12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BA-554D-8612-43CF9F4B8A0D}"/>
              </c:ext>
            </c:extLst>
          </c:dPt>
          <c:dLbls>
            <c:dLbl>
              <c:idx val="0"/>
              <c:layout>
                <c:manualLayout>
                  <c:x val="-0.15185094991572273"/>
                  <c:y val="0.327022128184783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000" b="0" i="0" u="none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4"/>
                        </a:solidFill>
                      </a:rPr>
                      <a:t>31%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0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7681692778605662"/>
                      <c:h val="0.2985114022586960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EBA-554D-8612-43CF9F4B8A0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BA-554D-8612-43CF9F4B8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BA-554D-8612-43CF9F4B8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36169771440012E-2"/>
          <c:y val="0"/>
          <c:w val="0.81162033574980419"/>
          <c:h val="0.77337580185884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Energetika a sieťové odvetvia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Plne využívame tieto technológie</c:v>
                </c:pt>
                <c:pt idx="1">
                  <c:v>Čiastočne využívame tieto technológie</c:v>
                </c:pt>
                <c:pt idx="2">
                  <c:v>Plánujeme využívať v priebehu nasledujúcich 12 mesiacov</c:v>
                </c:pt>
                <c:pt idx="3">
                  <c:v>Plánujeme využívať v priebehu nasledujúcich 3 rokoch</c:v>
                </c:pt>
                <c:pt idx="4">
                  <c:v>Neuvažujeme o používaní týchto technológií</c:v>
                </c:pt>
                <c:pt idx="5">
                  <c:v>Rozhodli sme sa, že ich nezavedieme minimálne počas nasledujúcich troch rokov</c:v>
                </c:pt>
                <c:pt idx="6">
                  <c:v>Nevieme</c:v>
                </c:pt>
              </c:strCache>
              <c:extLst/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0.28000000000000003</c:v>
                </c:pt>
                <c:pt idx="1">
                  <c:v>0.24</c:v>
                </c:pt>
                <c:pt idx="2">
                  <c:v>0.21</c:v>
                </c:pt>
                <c:pt idx="3">
                  <c:v>7.0000000000000007E-2</c:v>
                </c:pt>
                <c:pt idx="4">
                  <c:v>0.1</c:v>
                </c:pt>
                <c:pt idx="5">
                  <c:v>0</c:v>
                </c:pt>
                <c:pt idx="6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9F5C-477A-9DAA-383F7047610E}"/>
            </c:ext>
          </c:extLst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Energy &amp; Utilities2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Plne využívame tieto technológie</c:v>
                </c:pt>
                <c:pt idx="1">
                  <c:v>Čiastočne využívame tieto technológie</c:v>
                </c:pt>
                <c:pt idx="2">
                  <c:v>Plánujeme využívať v priebehu nasledujúcich 12 mesiacov</c:v>
                </c:pt>
                <c:pt idx="3">
                  <c:v>Plánujeme využívať v priebehu nasledujúcich 3 rokoch</c:v>
                </c:pt>
                <c:pt idx="4">
                  <c:v>Neuvažujeme o používaní týchto technológií</c:v>
                </c:pt>
                <c:pt idx="5">
                  <c:v>Rozhodli sme sa, že ich nezavedieme minimálne počas nasledujúcich troch rokov</c:v>
                </c:pt>
                <c:pt idx="6">
                  <c:v>Nevieme</c:v>
                </c:pt>
              </c:strCache>
              <c:extLst/>
            </c:strRef>
          </c:cat>
          <c:val>
            <c:numRef>
              <c:f>Sheet1!$G$2:$G$8</c:f>
              <c:extLst/>
            </c:numRef>
          </c:val>
          <c:extLst>
            <c:ext xmlns:c16="http://schemas.microsoft.com/office/drawing/2014/chart" uri="{C3380CC4-5D6E-409C-BE32-E72D297353CC}">
              <c16:uniqueId val="{00000006-9F5C-477A-9DAA-383F7047610E}"/>
            </c:ext>
          </c:extLst>
        </c:ser>
        <c:ser>
          <c:idx val="2"/>
          <c:order val="2"/>
          <c:tx>
            <c:strRef>
              <c:f>Sheet1!$H$1</c:f>
              <c:strCache>
                <c:ptCount val="1"/>
                <c:pt idx="0">
                  <c:v>Financials &amp; Real Estate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Plne využívame tieto technológie</c:v>
                </c:pt>
                <c:pt idx="1">
                  <c:v>Čiastočne využívame tieto technológie</c:v>
                </c:pt>
                <c:pt idx="2">
                  <c:v>Plánujeme využívať v priebehu nasledujúcich 12 mesiacov</c:v>
                </c:pt>
                <c:pt idx="3">
                  <c:v>Plánujeme využívať v priebehu nasledujúcich 3 rokoch</c:v>
                </c:pt>
                <c:pt idx="4">
                  <c:v>Neuvažujeme o používaní týchto technológií</c:v>
                </c:pt>
                <c:pt idx="5">
                  <c:v>Rozhodli sme sa, že ich nezavedieme minimálne počas nasledujúcich troch rokov</c:v>
                </c:pt>
                <c:pt idx="6">
                  <c:v>Nevieme</c:v>
                </c:pt>
              </c:strCache>
              <c:extLst/>
            </c:strRef>
          </c:cat>
          <c:val>
            <c:numRef>
              <c:f>Sheet1!$H$2:$H$8</c:f>
              <c:extLst/>
            </c:numRef>
          </c:val>
          <c:extLst>
            <c:ext xmlns:c16="http://schemas.microsoft.com/office/drawing/2014/chart" uri="{C3380CC4-5D6E-409C-BE32-E72D297353CC}">
              <c16:uniqueId val="{00000007-9F5C-477A-9DAA-383F7047610E}"/>
            </c:ext>
          </c:extLst>
        </c:ser>
        <c:ser>
          <c:idx val="3"/>
          <c:order val="3"/>
          <c:tx>
            <c:strRef>
              <c:f>Sheet1!$I$1</c:f>
              <c:strCache>
                <c:ptCount val="1"/>
                <c:pt idx="0">
                  <c:v>Financie a nehnuteľnosti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Plne využívame tieto technológie</c:v>
                </c:pt>
                <c:pt idx="1">
                  <c:v>Čiastočne využívame tieto technológie</c:v>
                </c:pt>
                <c:pt idx="2">
                  <c:v>Plánujeme využívať v priebehu nasledujúcich 12 mesiacov</c:v>
                </c:pt>
                <c:pt idx="3">
                  <c:v>Plánujeme využívať v priebehu nasledujúcich 3 rokoch</c:v>
                </c:pt>
                <c:pt idx="4">
                  <c:v>Neuvažujeme o používaní týchto technológií</c:v>
                </c:pt>
                <c:pt idx="5">
                  <c:v>Rozhodli sme sa, že ich nezavedieme minimálne počas nasledujúcich troch rokov</c:v>
                </c:pt>
                <c:pt idx="6">
                  <c:v>Nevieme</c:v>
                </c:pt>
              </c:strCache>
              <c:extLst/>
            </c:strRef>
          </c:cat>
          <c:val>
            <c:numRef>
              <c:f>Sheet1!$I$2:$I$8</c:f>
              <c:numCache>
                <c:formatCode>0%</c:formatCode>
                <c:ptCount val="7"/>
                <c:pt idx="0">
                  <c:v>0.2</c:v>
                </c:pt>
                <c:pt idx="1">
                  <c:v>0.28000000000000003</c:v>
                </c:pt>
                <c:pt idx="2">
                  <c:v>0.23</c:v>
                </c:pt>
                <c:pt idx="3">
                  <c:v>0.18</c:v>
                </c:pt>
                <c:pt idx="4">
                  <c:v>0.1</c:v>
                </c:pt>
                <c:pt idx="5">
                  <c:v>0.03</c:v>
                </c:pt>
                <c:pt idx="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9F5C-477A-9DAA-383F7047610E}"/>
            </c:ext>
          </c:extLst>
        </c:ser>
        <c:ser>
          <c:idx val="4"/>
          <c:order val="4"/>
          <c:tx>
            <c:strRef>
              <c:f>Sheet1!$J$1</c:f>
              <c:strCache>
                <c:ptCount val="1"/>
                <c:pt idx="0">
                  <c:v>Industrials &amp; Materials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Plne využívame tieto technológie</c:v>
                </c:pt>
                <c:pt idx="1">
                  <c:v>Čiastočne využívame tieto technológie</c:v>
                </c:pt>
                <c:pt idx="2">
                  <c:v>Plánujeme využívať v priebehu nasledujúcich 12 mesiacov</c:v>
                </c:pt>
                <c:pt idx="3">
                  <c:v>Plánujeme využívať v priebehu nasledujúcich 3 rokoch</c:v>
                </c:pt>
                <c:pt idx="4">
                  <c:v>Neuvažujeme o používaní týchto technológií</c:v>
                </c:pt>
                <c:pt idx="5">
                  <c:v>Rozhodli sme sa, že ich nezavedieme minimálne počas nasledujúcich troch rokov</c:v>
                </c:pt>
                <c:pt idx="6">
                  <c:v>Nevieme</c:v>
                </c:pt>
              </c:strCache>
              <c:extLst/>
            </c:strRef>
          </c:cat>
          <c:val>
            <c:numRef>
              <c:f>Sheet1!$J$2:$J$8</c:f>
              <c:extLst/>
            </c:numRef>
          </c:val>
          <c:extLst>
            <c:ext xmlns:c16="http://schemas.microsoft.com/office/drawing/2014/chart" uri="{C3380CC4-5D6E-409C-BE32-E72D297353CC}">
              <c16:uniqueId val="{0000000F-9F5C-477A-9DAA-383F7047610E}"/>
            </c:ext>
          </c:extLst>
        </c:ser>
        <c:ser>
          <c:idx val="5"/>
          <c:order val="5"/>
          <c:tx>
            <c:strRef>
              <c:f>Sheet1!$E$1</c:f>
              <c:strCache>
                <c:ptCount val="1"/>
                <c:pt idx="0">
                  <c:v>Informačné technológie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Plne využívame tieto technológie</c:v>
                </c:pt>
                <c:pt idx="1">
                  <c:v>Čiastočne využívame tieto technológie</c:v>
                </c:pt>
                <c:pt idx="2">
                  <c:v>Plánujeme využívať v priebehu nasledujúcich 12 mesiacov</c:v>
                </c:pt>
                <c:pt idx="3">
                  <c:v>Plánujeme využívať v priebehu nasledujúcich 3 rokoch</c:v>
                </c:pt>
                <c:pt idx="4">
                  <c:v>Neuvažujeme o používaní týchto technológií</c:v>
                </c:pt>
                <c:pt idx="5">
                  <c:v>Rozhodli sme sa, že ich nezavedieme minimálne počas nasledujúcich troch rokov</c:v>
                </c:pt>
                <c:pt idx="6">
                  <c:v>Nevieme</c:v>
                </c:pt>
              </c:strCache>
              <c:extLst/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0.22</c:v>
                </c:pt>
                <c:pt idx="1">
                  <c:v>0.34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</c:v>
                </c:pt>
                <c:pt idx="5">
                  <c:v>0.03</c:v>
                </c:pt>
                <c:pt idx="6">
                  <c:v>0.03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9F5C-477A-9DAA-383F704761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046229967"/>
        <c:axId val="1046230927"/>
      </c:barChart>
      <c:catAx>
        <c:axId val="104622996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046230927"/>
        <c:crosses val="autoZero"/>
        <c:auto val="1"/>
        <c:lblAlgn val="ctr"/>
        <c:lblOffset val="100"/>
        <c:noMultiLvlLbl val="0"/>
      </c:catAx>
      <c:valAx>
        <c:axId val="1046230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046229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31856748886235"/>
          <c:y val="0.16753321914678748"/>
          <c:w val="0.52878459861354554"/>
          <c:h val="0.66992266801539346"/>
        </c:manualLayout>
      </c:layout>
      <c:doughnut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Stĺpec2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98-4900-BAAA-8D3D0FA33119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98-4900-BAAA-8D3D0FA33119}"/>
              </c:ext>
            </c:extLst>
          </c:dPt>
          <c:cat>
            <c:strRef>
              <c:f>Hárok1!$A$2:$A$3</c:f>
              <c:strCache>
                <c:ptCount val="2"/>
                <c:pt idx="0">
                  <c:v>Výrazne pozitívne</c:v>
                </c:pt>
                <c:pt idx="1">
                  <c:v>Mierne pozitívne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29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1-4946-B594-8146FB138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31856748886235"/>
          <c:y val="0.16753321914678748"/>
          <c:w val="0.52878459861354554"/>
          <c:h val="0.66992266801539346"/>
        </c:manualLayout>
      </c:layout>
      <c:doughnut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Stĺpec2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B0-4383-82A4-DA71EC5E7909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B0-4383-82A4-DA71EC5E7909}"/>
              </c:ext>
            </c:extLst>
          </c:dPt>
          <c:cat>
            <c:strRef>
              <c:f>Hárok1!$A$2:$A$3</c:f>
              <c:strCache>
                <c:ptCount val="2"/>
                <c:pt idx="0">
                  <c:v>Výrazne pozitívne</c:v>
                </c:pt>
                <c:pt idx="1">
                  <c:v>Mierne pozitívne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20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B0-4383-82A4-DA71EC5E7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97901F-0592-7EFA-22F6-8C1E553376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DB852-AC2D-2654-D86E-F07AC790B1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C8713-B84A-D242-88ED-2CB61C924015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69B08-808B-4AB5-5140-76E78074E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03D58-161A-0AC1-777C-706D214AB6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55A17-C9E4-F047-ABFB-A42AF46C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FA7BA-A618-3449-9617-1C4D7B4BACC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776C-2BA3-2948-8BF0-FFEA535F4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2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53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939498"/>
                </a:solidFill>
              </a:rPr>
              <a:t>EOS Q3 2024: </a:t>
            </a:r>
            <a:r>
              <a:rPr lang="en-GB" sz="1200">
                <a:solidFill>
                  <a:srgbClr val="939498"/>
                </a:solidFill>
              </a:rPr>
              <a:t>A2: (Positive) What is the general sentiment of the following types of workers in your organization about the future of AI and its impact on their work?</a:t>
            </a:r>
            <a:r>
              <a:rPr lang="en-US" sz="1200">
                <a:solidFill>
                  <a:srgbClr val="939498"/>
                </a:solidFill>
              </a:rPr>
              <a:t>; Weight: Equal Country Weighting; base n = 40374</a:t>
            </a:r>
            <a:endParaRPr lang="en-GB" sz="1200">
              <a:solidFill>
                <a:srgbClr val="939498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/>
          </a:p>
          <a:p>
            <a:r>
              <a:rPr lang="en-GB" sz="1200" b="1">
                <a:solidFill>
                  <a:srgbClr val="282A32"/>
                </a:solidFill>
                <a:latin typeface="Arial" panose="020B0604020202020204"/>
              </a:rPr>
              <a:t>Workers at all levels of organizations feel positive about the impact of AI on their 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282A32"/>
                </a:solidFill>
                <a:latin typeface="Arial" panose="020B0604020202020204"/>
              </a:rPr>
              <a:t>Most positive are leaders (69%), managers (67%) and office workers (68%)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282A32"/>
                </a:solidFill>
                <a:latin typeface="Arial" panose="020B0604020202020204"/>
              </a:rPr>
              <a:t>The majority of factory floor and frontline workers (57%) feel positive, although emotions are more mixed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81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56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63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56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01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64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82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21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24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21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79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51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39498"/>
                </a:solidFill>
              </a:rPr>
              <a:t>MEOS Q3 2024: </a:t>
            </a:r>
            <a:r>
              <a:rPr lang="en-GB" sz="1200" dirty="0">
                <a:solidFill>
                  <a:srgbClr val="939498"/>
                </a:solidFill>
              </a:rPr>
              <a:t>A1: How would you describe your organization's use of the following growing technologies such as Artificial Intelligence (AI) tools including ChatGPT, Machine Learning, or Virtual Reality (VR)? </a:t>
            </a:r>
            <a:r>
              <a:rPr lang="en-US" sz="1200" dirty="0">
                <a:solidFill>
                  <a:srgbClr val="939498"/>
                </a:solidFill>
              </a:rPr>
              <a:t>Total sample; Weight: Equal Country Weighting; base n = 40374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939498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82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Nearly half of companies have already adopted AI (48%), including generative conversational AI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82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Virtual Reality has been less readily taken up, with 38% using it at least in part of their operations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srgbClr val="282A32"/>
                </a:solidFill>
                <a:latin typeface="Arial" panose="020B0604020202020204"/>
              </a:rPr>
              <a:t>The Information Technology sector (63%) is ahead of other sectors in adopting AI, while Consumer Goods &amp; Services (42%) and Health Care &amp; Life Sciences (40%) are lagging behind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82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939498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3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svg"/><Relationship Id="rId3" Type="http://schemas.openxmlformats.org/officeDocument/2006/relationships/slide" Target="../slides/slide3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slide" Target="../slides/slide2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4C7E5447-EFBD-B81F-F05B-C36DE50E42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0176" y="2715884"/>
            <a:ext cx="4844835" cy="200509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5580"/>
              </a:lnSpc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"/>
                <a:cs typeface="Arial"/>
              </a:rPr>
              <a:t>ManpowerGroup Employment Outlook Survey</a:t>
            </a:r>
            <a:endParaRPr lang="en-GB"/>
          </a:p>
        </p:txBody>
      </p:sp>
      <p:sp useBgFill="1">
        <p:nvSpPr>
          <p:cNvPr id="2" name="Date Placeholder 3">
            <a:extLst>
              <a:ext uri="{FF2B5EF4-FFF2-40B4-BE49-F238E27FC236}">
                <a16:creationId xmlns:a16="http://schemas.microsoft.com/office/drawing/2014/main" id="{A61B267A-DC62-D276-EBFA-1ACD859A3CDA}"/>
              </a:ext>
            </a:extLst>
          </p:cNvPr>
          <p:cNvSpPr txBox="1">
            <a:spLocks/>
          </p:cNvSpPr>
          <p:nvPr userDrawn="1"/>
        </p:nvSpPr>
        <p:spPr>
          <a:xfrm>
            <a:off x="704386" y="6544581"/>
            <a:ext cx="2970969" cy="15800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939498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© ManpowerGroup Employment Outlook Survey 2024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2E83FBF-427B-192F-2DF5-D8B37A83C0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40176" y="5109909"/>
            <a:ext cx="4844836" cy="27034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ts val="2200"/>
              </a:lnSpc>
              <a:spcAft>
                <a:spcPts val="600"/>
              </a:spcAft>
              <a:buNone/>
              <a:defRPr sz="23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Global Findings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00A73D-C8A0-4997-64B2-23A886570616}"/>
              </a:ext>
            </a:extLst>
          </p:cNvPr>
          <p:cNvGrpSpPr/>
          <p:nvPr userDrawn="1"/>
        </p:nvGrpSpPr>
        <p:grpSpPr>
          <a:xfrm>
            <a:off x="1331590" y="1037872"/>
            <a:ext cx="1910714" cy="1338828"/>
            <a:chOff x="1242578" y="948860"/>
            <a:chExt cx="1910714" cy="13388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23403D-899C-5D9B-6B90-5DC809C1AA29}"/>
                </a:ext>
              </a:extLst>
            </p:cNvPr>
            <p:cNvSpPr txBox="1"/>
            <p:nvPr userDrawn="1"/>
          </p:nvSpPr>
          <p:spPr>
            <a:xfrm>
              <a:off x="1242578" y="948860"/>
              <a:ext cx="1526380" cy="13388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87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F43B88-9BA4-CA25-B211-077C039B98C0}"/>
                </a:ext>
              </a:extLst>
            </p:cNvPr>
            <p:cNvSpPr txBox="1"/>
            <p:nvPr userDrawn="1"/>
          </p:nvSpPr>
          <p:spPr>
            <a:xfrm rot="16200000">
              <a:off x="2253046" y="1387441"/>
              <a:ext cx="1338827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3000" b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</a:t>
              </a:r>
            </a:p>
          </p:txBody>
        </p:sp>
      </p:grpSp>
      <p:pic>
        <p:nvPicPr>
          <p:cNvPr id="5" name="Picture 4" descr="A black and blue logo&#10;&#10;Description automatically generated">
            <a:extLst>
              <a:ext uri="{FF2B5EF4-FFF2-40B4-BE49-F238E27FC236}">
                <a16:creationId xmlns:a16="http://schemas.microsoft.com/office/drawing/2014/main" id="{7AD216BF-93FE-1AD4-5CFA-40C4FC6447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57289" y="546328"/>
            <a:ext cx="2382876" cy="6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7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792E7AF5-CA2F-1E16-85D1-D7FEDC3B9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175" y="942796"/>
            <a:ext cx="101536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800"/>
              </a:lnSpc>
              <a:defRPr b="0">
                <a:solidFill>
                  <a:srgbClr val="E0690F"/>
                </a:solidFill>
              </a:defRPr>
            </a:lvl1pPr>
          </a:lstStyle>
          <a:p>
            <a:r>
              <a:rPr lang="en-US"/>
              <a:t>Click to Add Page Title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FC2425-8754-7266-C032-D4AA1F4049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9175" y="1564686"/>
            <a:ext cx="10153650" cy="39625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2200"/>
              </a:lnSpc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 to add page body copy.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00367B-D314-0A0E-3EFA-822C3E169A21}"/>
              </a:ext>
            </a:extLst>
          </p:cNvPr>
          <p:cNvSpPr/>
          <p:nvPr userDrawn="1"/>
        </p:nvSpPr>
        <p:spPr>
          <a:xfrm>
            <a:off x="0" y="6402028"/>
            <a:ext cx="12192000" cy="456190"/>
          </a:xfrm>
          <a:prstGeom prst="rect">
            <a:avLst/>
          </a:prstGeom>
          <a:solidFill>
            <a:srgbClr val="B43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33D6D4-5DF4-0D1D-6464-6262B3609A99}"/>
              </a:ext>
            </a:extLst>
          </p:cNvPr>
          <p:cNvSpPr txBox="1"/>
          <p:nvPr userDrawn="1"/>
        </p:nvSpPr>
        <p:spPr>
          <a:xfrm>
            <a:off x="9857503" y="6550829"/>
            <a:ext cx="1959212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2024   |   </a:t>
            </a:r>
            <a:fld id="{8858D6C9-A899-B24F-A0CC-8E788ECB99F2}" type="slidenum">
              <a:rPr lang="en-US" sz="11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3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/ Block - Righ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D17FA-D5CE-70C6-3C64-7EB09EB3C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89" y="1673753"/>
            <a:ext cx="5011786" cy="44190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9805C643-B720-29C0-5608-00264CD334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2935" y="516193"/>
            <a:ext cx="6009065" cy="579253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849EC89-950A-D3B5-5F78-925882DDC1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70244"/>
            <a:ext cx="5011786" cy="8788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Content Title on Both Lines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3A1026-2E09-F4DC-89BE-5F8978C61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2471" b="32471"/>
          <a:stretch/>
        </p:blipFill>
        <p:spPr>
          <a:xfrm>
            <a:off x="0" y="0"/>
            <a:ext cx="12192000" cy="1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66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792E7AF5-CA2F-1E16-85D1-D7FEDC3B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70245"/>
            <a:ext cx="108013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Content Title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E2177D-7FDC-AD42-EA46-CB86441574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2471" b="32471"/>
          <a:stretch/>
        </p:blipFill>
        <p:spPr>
          <a:xfrm>
            <a:off x="0" y="0"/>
            <a:ext cx="12192000" cy="1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96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9A6D078-8DC0-9713-F332-3C7A2394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287780"/>
            <a:ext cx="10799178" cy="4807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0144077B-347E-F3B8-A2DB-12F474DC2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70245"/>
            <a:ext cx="108013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Content Title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B573F3-3474-3CB9-A11B-AA587DBE4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2471" b="32471"/>
          <a:stretch/>
        </p:blipFill>
        <p:spPr>
          <a:xfrm>
            <a:off x="0" y="0"/>
            <a:ext cx="12192000" cy="1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7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DF92E1A-E466-6B99-BE35-DABA843DE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8899" y="2611361"/>
            <a:ext cx="2743201" cy="114552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Executive 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68D69F-7288-78C4-2135-A770C8203D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58899" y="3881709"/>
            <a:ext cx="2743201" cy="18298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00" indent="0">
              <a:buNone/>
              <a:defRPr sz="1800" b="0">
                <a:solidFill>
                  <a:schemeClr val="bg1"/>
                </a:solidFill>
                <a:cs typeface="Arial" panose="020B0604020202020204" pitchFamily="34" charset="0"/>
              </a:defRPr>
            </a:lvl2pPr>
          </a:lstStyle>
          <a:p>
            <a:r>
              <a:rPr lang="en-GB"/>
              <a:t>This is the body copy.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86C791-13D1-A07E-EB77-1521DE7F838A}"/>
              </a:ext>
            </a:extLst>
          </p:cNvPr>
          <p:cNvSpPr txBox="1"/>
          <p:nvPr userDrawn="1"/>
        </p:nvSpPr>
        <p:spPr>
          <a:xfrm>
            <a:off x="8516647" y="113879"/>
            <a:ext cx="3428057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300" b="0">
                <a:solidFill>
                  <a:srgbClr val="FFD8BA"/>
                </a:solidFill>
                <a:latin typeface="Arial"/>
                <a:cs typeface="Arial"/>
              </a:rPr>
              <a:t>*</a:t>
            </a:r>
            <a:r>
              <a:rPr lang="en-US" sz="900" b="0">
                <a:latin typeface="Arial"/>
                <a:cs typeface="Arial"/>
              </a:rPr>
              <a:t>Net Employment Outlook results range from +100% to –100%</a:t>
            </a:r>
            <a:endParaRPr lang="en-US" sz="900" b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8100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92CD6CB-67C6-EB50-3120-FEC91FE4A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3207" y="1499637"/>
            <a:ext cx="10274393" cy="82326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Table of Contents</a:t>
            </a:r>
          </a:p>
        </p:txBody>
      </p:sp>
      <p:pic>
        <p:nvPicPr>
          <p:cNvPr id="12" name="Graphic 11">
            <a:hlinkClick r:id="rId3" action="ppaction://hlinksldjump"/>
            <a:extLst>
              <a:ext uri="{FF2B5EF4-FFF2-40B4-BE49-F238E27FC236}">
                <a16:creationId xmlns:a16="http://schemas.microsoft.com/office/drawing/2014/main" id="{71A1BFB0-B9B1-A451-B08F-98D74B5557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70020" y="3281720"/>
            <a:ext cx="596053" cy="596053"/>
          </a:xfrm>
          <a:prstGeom prst="rect">
            <a:avLst/>
          </a:prstGeom>
        </p:spPr>
      </p:pic>
      <p:pic>
        <p:nvPicPr>
          <p:cNvPr id="22" name="Graphic 21">
            <a:hlinkClick r:id="rId6" action="ppaction://hlinksldjump"/>
            <a:extLst>
              <a:ext uri="{FF2B5EF4-FFF2-40B4-BE49-F238E27FC236}">
                <a16:creationId xmlns:a16="http://schemas.microsoft.com/office/drawing/2014/main" id="{A29EAD33-684F-FDFC-6155-20670BA6B9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535695" y="3294892"/>
            <a:ext cx="596053" cy="596053"/>
          </a:xfrm>
          <a:prstGeom prst="rect">
            <a:avLst/>
          </a:prstGeom>
        </p:spPr>
      </p:pic>
      <p:pic>
        <p:nvPicPr>
          <p:cNvPr id="24" name="Graphic 23">
            <a:hlinkClick r:id="rId9" action="ppaction://hlinksldjump"/>
            <a:extLst>
              <a:ext uri="{FF2B5EF4-FFF2-40B4-BE49-F238E27FC236}">
                <a16:creationId xmlns:a16="http://schemas.microsoft.com/office/drawing/2014/main" id="{BC8D25EE-9E7E-C400-D39B-9FCB95F1920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217358" y="3294892"/>
            <a:ext cx="596053" cy="596053"/>
          </a:xfrm>
          <a:prstGeom prst="rect">
            <a:avLst/>
          </a:prstGeom>
        </p:spPr>
      </p:pic>
      <p:pic>
        <p:nvPicPr>
          <p:cNvPr id="3" name="Graphic 2">
            <a:hlinkClick r:id="" action="ppaction://noaction"/>
            <a:extLst>
              <a:ext uri="{FF2B5EF4-FFF2-40B4-BE49-F238E27FC236}">
                <a16:creationId xmlns:a16="http://schemas.microsoft.com/office/drawing/2014/main" id="{266ACDD4-6798-EEAA-40CF-386B4EC8164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351684" y="3291173"/>
            <a:ext cx="596053" cy="596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4E0C8D-C3D4-EF20-9086-CFA1A9A6A35D}"/>
              </a:ext>
            </a:extLst>
          </p:cNvPr>
          <p:cNvSpPr txBox="1"/>
          <p:nvPr userDrawn="1"/>
        </p:nvSpPr>
        <p:spPr>
          <a:xfrm>
            <a:off x="2331917" y="3731520"/>
            <a:ext cx="7533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rgbClr val="B43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92CA6-C1BF-B2F4-C392-492ED1C5886A}"/>
              </a:ext>
            </a:extLst>
          </p:cNvPr>
          <p:cNvSpPr txBox="1"/>
          <p:nvPr userDrawn="1"/>
        </p:nvSpPr>
        <p:spPr>
          <a:xfrm>
            <a:off x="7131748" y="3729408"/>
            <a:ext cx="7533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rgbClr val="B43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69F9DA-A70E-D985-060E-9AECBA8554F5}"/>
              </a:ext>
            </a:extLst>
          </p:cNvPr>
          <p:cNvSpPr txBox="1"/>
          <p:nvPr userDrawn="1"/>
        </p:nvSpPr>
        <p:spPr>
          <a:xfrm>
            <a:off x="5003351" y="3740974"/>
            <a:ext cx="639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rgbClr val="B43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EE0946-40C7-E655-0EF3-A6E69CF1B5DF}"/>
              </a:ext>
            </a:extLst>
          </p:cNvPr>
          <p:cNvSpPr txBox="1"/>
          <p:nvPr userDrawn="1"/>
        </p:nvSpPr>
        <p:spPr>
          <a:xfrm>
            <a:off x="9846066" y="3738861"/>
            <a:ext cx="67591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rgbClr val="B43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4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6485F97-995E-EF31-13EE-3481D9DD97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3083" y="3918311"/>
            <a:ext cx="1780224" cy="27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/>
            </a:lvl1pPr>
          </a:lstStyle>
          <a:p>
            <a:pPr lvl="0"/>
            <a:r>
              <a:rPr lang="en-US"/>
              <a:t>Q1 Employment </a:t>
            </a:r>
            <a:br>
              <a:rPr lang="en-US"/>
            </a:br>
            <a:r>
              <a:rPr lang="en-US"/>
              <a:t>Outlooks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F6E4BEE-2D6F-572E-1BA8-2E7DB3A12D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1633" y="3918311"/>
            <a:ext cx="1780224" cy="27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/>
            </a:lvl1pPr>
          </a:lstStyle>
          <a:p>
            <a:pPr lvl="0"/>
            <a:r>
              <a:rPr lang="en-US"/>
              <a:t>Outlooks by </a:t>
            </a:r>
            <a:br>
              <a:rPr lang="en-US"/>
            </a:br>
            <a:r>
              <a:rPr lang="en-US"/>
              <a:t>Industry Vertical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2037F693-CFB1-CF9F-6643-2B5C3DEB3A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1683" y="3927765"/>
            <a:ext cx="1184369" cy="27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/>
            </a:lvl1pPr>
          </a:lstStyle>
          <a:p>
            <a:pPr lvl="0"/>
            <a:r>
              <a:rPr lang="en-US"/>
              <a:t>Workforce </a:t>
            </a:r>
            <a:br>
              <a:rPr lang="en-US"/>
            </a:br>
            <a:r>
              <a:rPr lang="en-US"/>
              <a:t>Trends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589C2D3-A184-DF73-F62C-88E6BDF76E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17360" y="3927765"/>
            <a:ext cx="1304620" cy="2765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/>
            </a:lvl1pPr>
          </a:lstStyle>
          <a:p>
            <a:pPr lvl="0"/>
            <a:r>
              <a:rPr lang="en-US"/>
              <a:t>About the </a:t>
            </a:r>
            <a:br>
              <a:rPr lang="en-US"/>
            </a:br>
            <a:r>
              <a:rPr lang="en-US"/>
              <a:t>Survey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AB81B9-DEB7-2A8A-1E42-2472703B5605}"/>
              </a:ext>
            </a:extLst>
          </p:cNvPr>
          <p:cNvSpPr txBox="1"/>
          <p:nvPr userDrawn="1"/>
        </p:nvSpPr>
        <p:spPr>
          <a:xfrm>
            <a:off x="9857503" y="6550611"/>
            <a:ext cx="1959212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2024   |   </a:t>
            </a:r>
            <a:fld id="{8858D6C9-A899-B24F-A0CC-8E788ECB99F2}" type="slidenum">
              <a:rPr lang="en-US" sz="11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38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92CD6CB-67C6-EB50-3120-FEC91FE4A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818" y="2058526"/>
            <a:ext cx="3931652" cy="274094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the Long Divider Text </a:t>
            </a:r>
            <a:br>
              <a:rPr lang="en-US"/>
            </a:br>
            <a:r>
              <a:rPr lang="en-US"/>
              <a:t>Here on all The Lines</a:t>
            </a:r>
          </a:p>
        </p:txBody>
      </p:sp>
    </p:spTree>
    <p:extLst>
      <p:ext uri="{BB962C8B-B14F-4D97-AF65-F5344CB8AC3E}">
        <p14:creationId xmlns:p14="http://schemas.microsoft.com/office/powerpoint/2010/main" val="81724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Employment Outlo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CE92AF-4735-7DBE-D40A-3D15DD2B5C98}"/>
              </a:ext>
            </a:extLst>
          </p:cNvPr>
          <p:cNvGrpSpPr/>
          <p:nvPr userDrawn="1"/>
        </p:nvGrpSpPr>
        <p:grpSpPr>
          <a:xfrm>
            <a:off x="0" y="6401810"/>
            <a:ext cx="12192000" cy="456190"/>
            <a:chOff x="0" y="6401810"/>
            <a:chExt cx="12192000" cy="4561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F927E9-5D2A-1EB2-C4CB-556B73737EF9}"/>
                </a:ext>
              </a:extLst>
            </p:cNvPr>
            <p:cNvSpPr/>
            <p:nvPr userDrawn="1"/>
          </p:nvSpPr>
          <p:spPr>
            <a:xfrm>
              <a:off x="0" y="6401810"/>
              <a:ext cx="12192000" cy="456190"/>
            </a:xfrm>
            <a:prstGeom prst="rect">
              <a:avLst/>
            </a:prstGeom>
            <a:solidFill>
              <a:srgbClr val="B437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40BA2E-0B34-4D11-BA48-66A9CC0AD016}"/>
                </a:ext>
              </a:extLst>
            </p:cNvPr>
            <p:cNvGrpSpPr/>
            <p:nvPr userDrawn="1"/>
          </p:nvGrpSpPr>
          <p:grpSpPr>
            <a:xfrm>
              <a:off x="1581438" y="6498415"/>
              <a:ext cx="3974811" cy="273668"/>
              <a:chOff x="1581438" y="6498415"/>
              <a:chExt cx="3974811" cy="27366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604F8C-00D8-040B-32BD-094149796ECA}"/>
                  </a:ext>
                </a:extLst>
              </p:cNvPr>
              <p:cNvSpPr txBox="1"/>
              <p:nvPr userDrawn="1"/>
            </p:nvSpPr>
            <p:spPr>
              <a:xfrm>
                <a:off x="1901526" y="6546723"/>
                <a:ext cx="3654723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en-US" sz="1100" b="1">
                    <a:solidFill>
                      <a:srgbClr val="FFD8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Q3 Employment Outlooks</a:t>
                </a:r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322B9C23-3266-852D-D143-A3E6287382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81438" y="6498415"/>
                <a:ext cx="273668" cy="273668"/>
              </a:xfrm>
              <a:prstGeom prst="rect">
                <a:avLst/>
              </a:prstGeom>
            </p:spPr>
          </p:pic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B4091F7-B9A9-3C16-6A1F-A5308201F709}"/>
              </a:ext>
            </a:extLst>
          </p:cNvPr>
          <p:cNvSpPr txBox="1"/>
          <p:nvPr userDrawn="1"/>
        </p:nvSpPr>
        <p:spPr>
          <a:xfrm>
            <a:off x="9857503" y="6550611"/>
            <a:ext cx="1959212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2024   |   </a:t>
            </a:r>
            <a:fld id="{5DBF94EE-DE06-5D4D-A93C-E3DE93C782BE}" type="slidenum">
              <a:rPr lang="en-US" sz="11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792E7AF5-CA2F-1E16-85D1-D7FEDC3B92D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19175" y="942796"/>
            <a:ext cx="101536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800"/>
              </a:lnSpc>
              <a:defRPr b="0">
                <a:solidFill>
                  <a:srgbClr val="E0690F"/>
                </a:solidFill>
              </a:defRPr>
            </a:lvl1pPr>
          </a:lstStyle>
          <a:p>
            <a:r>
              <a:rPr lang="en-US"/>
              <a:t>Click to Add Page Title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FC2425-8754-7266-C032-D4AA1F404992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1019175" y="1564686"/>
            <a:ext cx="10153650" cy="39625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2200"/>
              </a:lnSpc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 to add page body copy.</a:t>
            </a:r>
          </a:p>
        </p:txBody>
      </p:sp>
    </p:spTree>
    <p:extLst>
      <p:ext uri="{BB962C8B-B14F-4D97-AF65-F5344CB8AC3E}">
        <p14:creationId xmlns:p14="http://schemas.microsoft.com/office/powerpoint/2010/main" val="333728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orkforce Trend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6960234-EE0B-5F43-75FC-2E7C27341E52}"/>
              </a:ext>
            </a:extLst>
          </p:cNvPr>
          <p:cNvGrpSpPr/>
          <p:nvPr userDrawn="1"/>
        </p:nvGrpSpPr>
        <p:grpSpPr>
          <a:xfrm>
            <a:off x="0" y="6401810"/>
            <a:ext cx="12192000" cy="456190"/>
            <a:chOff x="0" y="6401810"/>
            <a:chExt cx="12192000" cy="4561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F927E9-5D2A-1EB2-C4CB-556B73737EF9}"/>
                </a:ext>
              </a:extLst>
            </p:cNvPr>
            <p:cNvSpPr/>
            <p:nvPr userDrawn="1"/>
          </p:nvSpPr>
          <p:spPr>
            <a:xfrm>
              <a:off x="0" y="6401810"/>
              <a:ext cx="12192000" cy="456190"/>
            </a:xfrm>
            <a:prstGeom prst="rect">
              <a:avLst/>
            </a:prstGeom>
            <a:solidFill>
              <a:srgbClr val="B437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04F8C-00D8-040B-32BD-094149796ECA}"/>
                </a:ext>
              </a:extLst>
            </p:cNvPr>
            <p:cNvSpPr txBox="1"/>
            <p:nvPr userDrawn="1"/>
          </p:nvSpPr>
          <p:spPr>
            <a:xfrm>
              <a:off x="1901526" y="6546723"/>
              <a:ext cx="3654723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100" b="1">
                  <a:solidFill>
                    <a:srgbClr val="FFD8B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Workforce Trends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22B9C23-3266-852D-D143-A3E628738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581438" y="6498415"/>
              <a:ext cx="273668" cy="273668"/>
            </a:xfrm>
            <a:prstGeom prst="rect">
              <a:avLst/>
            </a:prstGeom>
          </p:spPr>
        </p:pic>
      </p:grp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792E7AF5-CA2F-1E16-85D1-D7FEDC3B9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175" y="942796"/>
            <a:ext cx="101536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800"/>
              </a:lnSpc>
              <a:defRPr b="0">
                <a:solidFill>
                  <a:srgbClr val="E0690F"/>
                </a:solidFill>
              </a:defRPr>
            </a:lvl1pPr>
          </a:lstStyle>
          <a:p>
            <a:r>
              <a:rPr lang="en-US"/>
              <a:t>Click to Add Page Title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FC2425-8754-7266-C032-D4AA1F4049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9175" y="1564686"/>
            <a:ext cx="10153650" cy="39625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2200"/>
              </a:lnSpc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 to add page body copy.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4091F7-B9A9-3C16-6A1F-A5308201F709}"/>
              </a:ext>
            </a:extLst>
          </p:cNvPr>
          <p:cNvSpPr txBox="1"/>
          <p:nvPr userDrawn="1"/>
        </p:nvSpPr>
        <p:spPr>
          <a:xfrm>
            <a:off x="9857503" y="6550611"/>
            <a:ext cx="1959212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2024   |   </a:t>
            </a:r>
            <a:fld id="{8858D6C9-A899-B24F-A0CC-8E788ECB99F2}" type="slidenum">
              <a:rPr lang="en-US" sz="11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4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How Today's Trends are Impacting Job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323BFB1-5EDD-3F4E-334E-7A030C84A426}"/>
              </a:ext>
            </a:extLst>
          </p:cNvPr>
          <p:cNvGrpSpPr/>
          <p:nvPr userDrawn="1"/>
        </p:nvGrpSpPr>
        <p:grpSpPr>
          <a:xfrm>
            <a:off x="0" y="6401810"/>
            <a:ext cx="12192000" cy="456190"/>
            <a:chOff x="0" y="6401810"/>
            <a:chExt cx="12192000" cy="4561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F927E9-5D2A-1EB2-C4CB-556B73737EF9}"/>
                </a:ext>
              </a:extLst>
            </p:cNvPr>
            <p:cNvSpPr/>
            <p:nvPr userDrawn="1"/>
          </p:nvSpPr>
          <p:spPr>
            <a:xfrm>
              <a:off x="0" y="6401810"/>
              <a:ext cx="12192000" cy="456190"/>
            </a:xfrm>
            <a:prstGeom prst="rect">
              <a:avLst/>
            </a:prstGeom>
            <a:solidFill>
              <a:srgbClr val="B437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04F8C-00D8-040B-32BD-094149796ECA}"/>
                </a:ext>
              </a:extLst>
            </p:cNvPr>
            <p:cNvSpPr txBox="1"/>
            <p:nvPr userDrawn="1"/>
          </p:nvSpPr>
          <p:spPr>
            <a:xfrm>
              <a:off x="1901526" y="6546723"/>
              <a:ext cx="3654723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100" b="1">
                  <a:solidFill>
                    <a:srgbClr val="FFD8B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Outlooks by Industry Vertical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22B9C23-3266-852D-D143-A3E628738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575088" y="6498415"/>
              <a:ext cx="273668" cy="273668"/>
            </a:xfrm>
            <a:prstGeom prst="rect">
              <a:avLst/>
            </a:prstGeom>
          </p:spPr>
        </p:pic>
      </p:grp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792E7AF5-CA2F-1E16-85D1-D7FEDC3B9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175" y="942796"/>
            <a:ext cx="101536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800"/>
              </a:lnSpc>
              <a:defRPr b="0">
                <a:solidFill>
                  <a:srgbClr val="E0690F"/>
                </a:solidFill>
              </a:defRPr>
            </a:lvl1pPr>
          </a:lstStyle>
          <a:p>
            <a:r>
              <a:rPr lang="en-US"/>
              <a:t>Click to Add Page Title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FC2425-8754-7266-C032-D4AA1F4049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9175" y="1564686"/>
            <a:ext cx="10153650" cy="39625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2200"/>
              </a:lnSpc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 to add page body copy.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4091F7-B9A9-3C16-6A1F-A5308201F709}"/>
              </a:ext>
            </a:extLst>
          </p:cNvPr>
          <p:cNvSpPr txBox="1"/>
          <p:nvPr userDrawn="1"/>
        </p:nvSpPr>
        <p:spPr>
          <a:xfrm>
            <a:off x="9857503" y="6550611"/>
            <a:ext cx="1959212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2024   |   </a:t>
            </a:r>
            <a:fld id="{8858D6C9-A899-B24F-A0CC-8E788ECB99F2}" type="slidenum">
              <a:rPr lang="en-US" sz="11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4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About the Surv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2684387-D096-04AE-4B45-41F60FD35CBD}"/>
              </a:ext>
            </a:extLst>
          </p:cNvPr>
          <p:cNvGrpSpPr/>
          <p:nvPr userDrawn="1"/>
        </p:nvGrpSpPr>
        <p:grpSpPr>
          <a:xfrm>
            <a:off x="0" y="6402028"/>
            <a:ext cx="12192000" cy="456190"/>
            <a:chOff x="0" y="6402028"/>
            <a:chExt cx="12192000" cy="4561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F927E9-5D2A-1EB2-C4CB-556B73737EF9}"/>
                </a:ext>
              </a:extLst>
            </p:cNvPr>
            <p:cNvSpPr/>
            <p:nvPr userDrawn="1"/>
          </p:nvSpPr>
          <p:spPr>
            <a:xfrm>
              <a:off x="0" y="6402028"/>
              <a:ext cx="12192000" cy="456190"/>
            </a:xfrm>
            <a:prstGeom prst="rect">
              <a:avLst/>
            </a:prstGeom>
            <a:solidFill>
              <a:srgbClr val="B437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04F8C-00D8-040B-32BD-094149796ECA}"/>
                </a:ext>
              </a:extLst>
            </p:cNvPr>
            <p:cNvSpPr txBox="1"/>
            <p:nvPr userDrawn="1"/>
          </p:nvSpPr>
          <p:spPr>
            <a:xfrm>
              <a:off x="1901526" y="6546941"/>
              <a:ext cx="3654723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100" b="1">
                  <a:solidFill>
                    <a:srgbClr val="FFD8B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About the Survey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22B9C23-3266-852D-D143-A3E628738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581438" y="6498633"/>
              <a:ext cx="273668" cy="273668"/>
            </a:xfrm>
            <a:prstGeom prst="rect">
              <a:avLst/>
            </a:prstGeom>
          </p:spPr>
        </p:pic>
      </p:grp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792E7AF5-CA2F-1E16-85D1-D7FEDC3B9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175" y="942796"/>
            <a:ext cx="101536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800"/>
              </a:lnSpc>
              <a:defRPr b="0">
                <a:solidFill>
                  <a:srgbClr val="E0690F"/>
                </a:solidFill>
              </a:defRPr>
            </a:lvl1pPr>
          </a:lstStyle>
          <a:p>
            <a:r>
              <a:rPr lang="en-US"/>
              <a:t>Click to Add Page Title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FC2425-8754-7266-C032-D4AA1F4049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9175" y="1564686"/>
            <a:ext cx="10153650" cy="39625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2200"/>
              </a:lnSpc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 to add page body copy.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4091F7-B9A9-3C16-6A1F-A5308201F709}"/>
              </a:ext>
            </a:extLst>
          </p:cNvPr>
          <p:cNvSpPr txBox="1"/>
          <p:nvPr userDrawn="1"/>
        </p:nvSpPr>
        <p:spPr>
          <a:xfrm>
            <a:off x="9857503" y="6550829"/>
            <a:ext cx="1959212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2024   |   </a:t>
            </a:r>
            <a:fld id="{8858D6C9-A899-B24F-A0CC-8E788ECB99F2}" type="slidenum">
              <a:rPr lang="en-US" sz="11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2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96682F1-B560-7FC6-5693-152F346437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035" y="805543"/>
            <a:ext cx="10739930" cy="524691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2600"/>
              </a:spcAft>
              <a:buNone/>
              <a:defRPr lang="en-GB" sz="3000" b="1" kern="1200" spc="-2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SzPct val="80000"/>
              <a:buFont typeface="System Font Regular"/>
              <a:buNone/>
              <a:defRPr lang="en-GB" sz="1200" b="0" kern="1200" spc="-2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Font typeface="System Font Regular"/>
              <a:buNone/>
              <a:tabLst/>
              <a:defRPr lang="en-GB" sz="1200" b="0" kern="1200" spc="-20" baseline="0" dirty="0">
                <a:solidFill>
                  <a:schemeClr val="accent6"/>
                </a:solidFill>
                <a:effectLst/>
                <a:latin typeface="+mj-lt"/>
                <a:ea typeface="+mn-ea"/>
                <a:cs typeface="+mn-cs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Font typeface="System Font Regular"/>
              <a:buNone/>
              <a:tabLst/>
              <a:defRPr lang="en-GB" sz="1200" b="0" kern="1200" spc="-20" baseline="0" dirty="0">
                <a:solidFill>
                  <a:schemeClr val="accent6"/>
                </a:solidFill>
                <a:effectLst/>
                <a:latin typeface="+mj-lt"/>
                <a:ea typeface="+mn-ea"/>
                <a:cs typeface="+mn-cs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Font typeface="System Font Regular"/>
              <a:buNone/>
              <a:tabLst/>
              <a:defRPr lang="en-GB" sz="1200" b="0" kern="1200" spc="-20" baseline="0" dirty="0">
                <a:solidFill>
                  <a:schemeClr val="accent6"/>
                </a:solidFill>
                <a:effectLst/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add Headline.</a:t>
            </a:r>
          </a:p>
        </p:txBody>
      </p:sp>
    </p:spTree>
    <p:extLst>
      <p:ext uri="{BB962C8B-B14F-4D97-AF65-F5344CB8AC3E}">
        <p14:creationId xmlns:p14="http://schemas.microsoft.com/office/powerpoint/2010/main" val="2701783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1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6" r:id="rId6"/>
    <p:sldLayoutId id="2147483767" r:id="rId7"/>
    <p:sldLayoutId id="2147483768" r:id="rId8"/>
    <p:sldLayoutId id="2147483770" r:id="rId9"/>
    <p:sldLayoutId id="2147483769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576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pple Symbols" panose="02000000000000000000" pitchFamily="2" charset="-79"/>
        <a:buChar char="⎻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pple Symbols" panose="02000000000000000000" pitchFamily="2" charset="-79"/>
        <a:buChar char="⎻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pple Symbols" panose="02000000000000000000" pitchFamily="2" charset="-79"/>
        <a:buChar char="⎻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pple Symbols" panose="02000000000000000000" pitchFamily="2" charset="-79"/>
        <a:buChar char="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B2431F-1E7B-135B-8F42-C5E0ACCD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287780"/>
            <a:ext cx="10799178" cy="4807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141CD03-648F-B22E-456D-ACF4938BE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70245"/>
            <a:ext cx="108013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Content Title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4E529EB-8B16-77BB-91BC-1005C0D8EEA0}"/>
              </a:ext>
            </a:extLst>
          </p:cNvPr>
          <p:cNvSpPr txBox="1">
            <a:spLocks/>
          </p:cNvSpPr>
          <p:nvPr userDrawn="1"/>
        </p:nvSpPr>
        <p:spPr>
          <a:xfrm>
            <a:off x="8306076" y="6543038"/>
            <a:ext cx="3188427" cy="157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939498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noProof="0">
                <a:solidFill>
                  <a:schemeClr val="tx1"/>
                </a:solidFill>
                <a:latin typeface="Arial" panose="020B0604020202020204" pitchFamily="34" charset="0"/>
              </a:rPr>
              <a:t>MEOS Q3 2024 |   </a:t>
            </a:r>
            <a:fld id="{146F07FB-E229-3A40-A4CA-200E85FC6162}" type="slidenum">
              <a:rPr lang="en-US" noProof="0" smtClean="0">
                <a:solidFill>
                  <a:schemeClr val="tx1"/>
                </a:solidFill>
                <a:latin typeface="Arial" panose="020B0604020202020204" pitchFamily="34" charset="0"/>
              </a:rPr>
              <a:t>‹#›</a:t>
            </a:fld>
            <a:endParaRPr lang="en-U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1" r:id="rId2"/>
    <p:sldLayoutId id="2147483692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576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pple Symbols" panose="02000000000000000000" pitchFamily="2" charset="-79"/>
        <a:buChar char="⎻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pple Symbols" panose="02000000000000000000" pitchFamily="2" charset="-79"/>
        <a:buChar char="⎻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pple Symbols" panose="02000000000000000000" pitchFamily="2" charset="-79"/>
        <a:buChar char="⎻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pple Symbols" panose="02000000000000000000" pitchFamily="2" charset="-79"/>
        <a:buChar char="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13" Type="http://schemas.openxmlformats.org/officeDocument/2006/relationships/image" Target="../media/image88.png"/><Relationship Id="rId18" Type="http://schemas.openxmlformats.org/officeDocument/2006/relationships/image" Target="../media/image93.svg"/><Relationship Id="rId3" Type="http://schemas.openxmlformats.org/officeDocument/2006/relationships/image" Target="../media/image78.png"/><Relationship Id="rId21" Type="http://schemas.openxmlformats.org/officeDocument/2006/relationships/image" Target="../media/image25.svg"/><Relationship Id="rId7" Type="http://schemas.openxmlformats.org/officeDocument/2006/relationships/image" Target="../media/image82.png"/><Relationship Id="rId12" Type="http://schemas.openxmlformats.org/officeDocument/2006/relationships/image" Target="../media/image87.svg"/><Relationship Id="rId17" Type="http://schemas.openxmlformats.org/officeDocument/2006/relationships/image" Target="../media/image9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1.sv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sv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svg"/><Relationship Id="rId19" Type="http://schemas.openxmlformats.org/officeDocument/2006/relationships/slide" Target="slide2.xml"/><Relationship Id="rId4" Type="http://schemas.openxmlformats.org/officeDocument/2006/relationships/image" Target="../media/image79.svg"/><Relationship Id="rId9" Type="http://schemas.openxmlformats.org/officeDocument/2006/relationships/image" Target="../media/image84.png"/><Relationship Id="rId14" Type="http://schemas.openxmlformats.org/officeDocument/2006/relationships/image" Target="../media/image8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13" Type="http://schemas.openxmlformats.org/officeDocument/2006/relationships/image" Target="../media/image102.png"/><Relationship Id="rId18" Type="http://schemas.openxmlformats.org/officeDocument/2006/relationships/image" Target="../media/image106.svg"/><Relationship Id="rId3" Type="http://schemas.openxmlformats.org/officeDocument/2006/relationships/image" Target="../media/image94.png"/><Relationship Id="rId21" Type="http://schemas.openxmlformats.org/officeDocument/2006/relationships/image" Target="../media/image25.svg"/><Relationship Id="rId7" Type="http://schemas.openxmlformats.org/officeDocument/2006/relationships/image" Target="../media/image98.png"/><Relationship Id="rId12" Type="http://schemas.openxmlformats.org/officeDocument/2006/relationships/image" Target="../media/image101.svg"/><Relationship Id="rId17" Type="http://schemas.openxmlformats.org/officeDocument/2006/relationships/image" Target="../media/image10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4.sv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.svg"/><Relationship Id="rId11" Type="http://schemas.openxmlformats.org/officeDocument/2006/relationships/image" Target="../media/image100.png"/><Relationship Id="rId5" Type="http://schemas.openxmlformats.org/officeDocument/2006/relationships/image" Target="../media/image96.png"/><Relationship Id="rId15" Type="http://schemas.openxmlformats.org/officeDocument/2006/relationships/image" Target="../media/image76.png"/><Relationship Id="rId10" Type="http://schemas.openxmlformats.org/officeDocument/2006/relationships/image" Target="../media/image81.svg"/><Relationship Id="rId19" Type="http://schemas.openxmlformats.org/officeDocument/2006/relationships/slide" Target="slide2.xml"/><Relationship Id="rId4" Type="http://schemas.openxmlformats.org/officeDocument/2006/relationships/image" Target="../media/image95.svg"/><Relationship Id="rId9" Type="http://schemas.openxmlformats.org/officeDocument/2006/relationships/image" Target="../media/image80.png"/><Relationship Id="rId14" Type="http://schemas.openxmlformats.org/officeDocument/2006/relationships/image" Target="../media/image10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07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09.svg"/><Relationship Id="rId4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slide" Target="slide2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8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svg"/><Relationship Id="rId7" Type="http://schemas.openxmlformats.org/officeDocument/2006/relationships/image" Target="../media/image115.sv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png"/><Relationship Id="rId11" Type="http://schemas.openxmlformats.org/officeDocument/2006/relationships/image" Target="../media/image119.svg"/><Relationship Id="rId5" Type="http://schemas.openxmlformats.org/officeDocument/2006/relationships/image" Target="../media/image113.sv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21.svg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4.jpe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image" Target="../media/image28.png"/><Relationship Id="rId5" Type="http://schemas.openxmlformats.org/officeDocument/2006/relationships/slide" Target="slide27.xml"/><Relationship Id="rId15" Type="http://schemas.openxmlformats.org/officeDocument/2006/relationships/image" Target="../media/image32.png"/><Relationship Id="rId10" Type="http://schemas.openxmlformats.org/officeDocument/2006/relationships/image" Target="../media/image27.jpg"/><Relationship Id="rId4" Type="http://schemas.openxmlformats.org/officeDocument/2006/relationships/slide" Target="slide19.xml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2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25.svg"/><Relationship Id="rId4" Type="http://schemas.openxmlformats.org/officeDocument/2006/relationships/image" Target="../media/image1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slide" Target="slide2.xml"/><Relationship Id="rId4" Type="http://schemas.openxmlformats.org/officeDocument/2006/relationships/image" Target="../media/image4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sv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6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svg"/><Relationship Id="rId18" Type="http://schemas.openxmlformats.org/officeDocument/2006/relationships/slide" Target="slide2.xml"/><Relationship Id="rId3" Type="http://schemas.openxmlformats.org/officeDocument/2006/relationships/image" Target="../media/image128.jpeg"/><Relationship Id="rId7" Type="http://schemas.openxmlformats.org/officeDocument/2006/relationships/image" Target="../media/image132.svg"/><Relationship Id="rId12" Type="http://schemas.openxmlformats.org/officeDocument/2006/relationships/image" Target="../media/image137.png"/><Relationship Id="rId17" Type="http://schemas.openxmlformats.org/officeDocument/2006/relationships/image" Target="../media/image141.png"/><Relationship Id="rId2" Type="http://schemas.openxmlformats.org/officeDocument/2006/relationships/notesSlide" Target="../notesSlides/notesSlide15.xml"/><Relationship Id="rId16" Type="http://schemas.openxmlformats.org/officeDocument/2006/relationships/hyperlink" Target="http://www.manpowergroup.com/" TargetMode="External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1.png"/><Relationship Id="rId11" Type="http://schemas.openxmlformats.org/officeDocument/2006/relationships/image" Target="../media/image136.svg"/><Relationship Id="rId5" Type="http://schemas.openxmlformats.org/officeDocument/2006/relationships/image" Target="../media/image130.svg"/><Relationship Id="rId15" Type="http://schemas.openxmlformats.org/officeDocument/2006/relationships/image" Target="../media/image140.svg"/><Relationship Id="rId10" Type="http://schemas.openxmlformats.org/officeDocument/2006/relationships/image" Target="../media/image135.png"/><Relationship Id="rId19" Type="http://schemas.openxmlformats.org/officeDocument/2006/relationships/image" Target="../media/image24.png"/><Relationship Id="rId4" Type="http://schemas.openxmlformats.org/officeDocument/2006/relationships/image" Target="../media/image129.png"/><Relationship Id="rId9" Type="http://schemas.openxmlformats.org/officeDocument/2006/relationships/image" Target="../media/image134.svg"/><Relationship Id="rId14" Type="http://schemas.openxmlformats.org/officeDocument/2006/relationships/image" Target="../media/image1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svg"/><Relationship Id="rId18" Type="http://schemas.openxmlformats.org/officeDocument/2006/relationships/image" Target="../media/image63.png"/><Relationship Id="rId3" Type="http://schemas.openxmlformats.org/officeDocument/2006/relationships/image" Target="../media/image48.svg"/><Relationship Id="rId21" Type="http://schemas.openxmlformats.org/officeDocument/2006/relationships/image" Target="../media/image43.svg"/><Relationship Id="rId7" Type="http://schemas.openxmlformats.org/officeDocument/2006/relationships/image" Target="../media/image52.svg"/><Relationship Id="rId12" Type="http://schemas.openxmlformats.org/officeDocument/2006/relationships/image" Target="../media/image57.png"/><Relationship Id="rId17" Type="http://schemas.openxmlformats.org/officeDocument/2006/relationships/image" Target="../media/image62.sv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5" Type="http://schemas.openxmlformats.org/officeDocument/2006/relationships/image" Target="../media/image60.svg"/><Relationship Id="rId10" Type="http://schemas.openxmlformats.org/officeDocument/2006/relationships/image" Target="../media/image55.png"/><Relationship Id="rId19" Type="http://schemas.openxmlformats.org/officeDocument/2006/relationships/image" Target="../media/image64.sv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slide" Target="slide2.xml"/><Relationship Id="rId3" Type="http://schemas.openxmlformats.org/officeDocument/2006/relationships/image" Target="../media/image65.png"/><Relationship Id="rId7" Type="http://schemas.openxmlformats.org/officeDocument/2006/relationships/chart" Target="../charts/chart1.xml"/><Relationship Id="rId12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svg"/><Relationship Id="rId11" Type="http://schemas.openxmlformats.org/officeDocument/2006/relationships/chart" Target="../charts/chart5.xml"/><Relationship Id="rId5" Type="http://schemas.openxmlformats.org/officeDocument/2006/relationships/image" Target="../media/image67.png"/><Relationship Id="rId15" Type="http://schemas.openxmlformats.org/officeDocument/2006/relationships/image" Target="../media/image25.svg"/><Relationship Id="rId10" Type="http://schemas.openxmlformats.org/officeDocument/2006/relationships/chart" Target="../charts/chart4.xml"/><Relationship Id="rId4" Type="http://schemas.openxmlformats.org/officeDocument/2006/relationships/image" Target="../media/image66.svg"/><Relationship Id="rId9" Type="http://schemas.openxmlformats.org/officeDocument/2006/relationships/chart" Target="../charts/chart3.xml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13" Type="http://schemas.openxmlformats.org/officeDocument/2006/relationships/image" Target="../media/image77.sv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svg"/><Relationship Id="rId11" Type="http://schemas.openxmlformats.org/officeDocument/2006/relationships/image" Target="../media/image25.svg"/><Relationship Id="rId5" Type="http://schemas.openxmlformats.org/officeDocument/2006/relationships/image" Target="../media/image72.png"/><Relationship Id="rId10" Type="http://schemas.openxmlformats.org/officeDocument/2006/relationships/image" Target="../media/image24.png"/><Relationship Id="rId4" Type="http://schemas.openxmlformats.org/officeDocument/2006/relationships/image" Target="../media/image71.sv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B9A0-2D2E-1C5C-5D30-531D23D6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176" y="2665084"/>
            <a:ext cx="4844835" cy="2005093"/>
          </a:xfrm>
        </p:spPr>
        <p:txBody>
          <a:bodyPr/>
          <a:lstStyle/>
          <a:p>
            <a:r>
              <a:rPr lang="en-US" b="1" dirty="0"/>
              <a:t>ManpowerGroup </a:t>
            </a:r>
            <a:r>
              <a:rPr lang="sk-SK" b="1" dirty="0"/>
              <a:t>Index trhu práce</a:t>
            </a:r>
            <a:endParaRPr lang="en-US" b="1" dirty="0"/>
          </a:p>
        </p:txBody>
      </p:sp>
      <p:sp>
        <p:nvSpPr>
          <p:cNvPr id="4" name="Tri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B71B2D2-058B-7C0B-73EA-B78913FC39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372540" y="6549470"/>
            <a:ext cx="158003" cy="1525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16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2693-66D9-03A1-F15F-B7D1D29B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742486"/>
            <a:ext cx="6840970" cy="925333"/>
          </a:xfrm>
        </p:spPr>
        <p:txBody>
          <a:bodyPr/>
          <a:lstStyle/>
          <a:p>
            <a:r>
              <a:rPr lang="sk-SK" b="1" dirty="0">
                <a:latin typeface="Arial"/>
                <a:cs typeface="Arial"/>
              </a:rPr>
              <a:t>Najvýraznejšie medziročné a </a:t>
            </a:r>
            <a:r>
              <a:rPr lang="sk-SK" b="1" dirty="0" err="1">
                <a:latin typeface="Arial"/>
                <a:cs typeface="Arial"/>
              </a:rPr>
              <a:t>medzikvartálne</a:t>
            </a:r>
            <a:r>
              <a:rPr lang="sk-SK" b="1" dirty="0">
                <a:latin typeface="Arial"/>
                <a:cs typeface="Arial"/>
              </a:rPr>
              <a:t> zlepšenie indexu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9A9FA-6084-6296-1DE5-E5A33B5A3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1844163"/>
            <a:ext cx="2703080" cy="1744786"/>
          </a:xfrm>
        </p:spPr>
        <p:txBody>
          <a:bodyPr/>
          <a:lstStyle/>
          <a:p>
            <a:pPr indent="0">
              <a:buNone/>
            </a:pPr>
            <a:r>
              <a:rPr lang="en-US" b="1" dirty="0" err="1">
                <a:latin typeface="Arial"/>
                <a:cs typeface="Arial"/>
              </a:rPr>
              <a:t>Zamestnávatelia</a:t>
            </a:r>
            <a:r>
              <a:rPr lang="en-US" b="1" dirty="0">
                <a:latin typeface="Arial"/>
                <a:cs typeface="Arial"/>
              </a:rPr>
              <a:t> v 9 </a:t>
            </a:r>
            <a:r>
              <a:rPr lang="en-US" b="1" dirty="0" err="1">
                <a:latin typeface="Arial"/>
                <a:cs typeface="Arial"/>
              </a:rPr>
              <a:t>krajinách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hlásia</a:t>
            </a:r>
            <a:r>
              <a:rPr lang="en-US" dirty="0">
                <a:latin typeface="Arial"/>
                <a:cs typeface="Arial"/>
              </a:rPr>
              <a:t> v </a:t>
            </a:r>
            <a:r>
              <a:rPr lang="en-US" dirty="0" err="1">
                <a:latin typeface="Arial"/>
                <a:cs typeface="Arial"/>
              </a:rPr>
              <a:t>porovnaní</a:t>
            </a:r>
            <a:r>
              <a:rPr lang="en-US" dirty="0">
                <a:latin typeface="Arial"/>
                <a:cs typeface="Arial"/>
              </a:rPr>
              <a:t> s </a:t>
            </a:r>
            <a:r>
              <a:rPr lang="en-US" dirty="0" err="1">
                <a:latin typeface="Arial"/>
                <a:cs typeface="Arial"/>
              </a:rPr>
              <a:t>rovnakým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obdobím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minulého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roka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 err="1">
                <a:latin typeface="Arial"/>
                <a:cs typeface="Arial"/>
              </a:rPr>
              <a:t>silnejšie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err="1">
                <a:latin typeface="Arial"/>
                <a:cs typeface="Arial"/>
              </a:rPr>
              <a:t>náborové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err="1">
                <a:latin typeface="Arial"/>
                <a:cs typeface="Arial"/>
              </a:rPr>
              <a:t>plány</a:t>
            </a:r>
            <a:r>
              <a:rPr lang="en-US" dirty="0">
                <a:latin typeface="Arial"/>
                <a:cs typeface="Arial"/>
              </a:rPr>
              <a:t>, v 31 </a:t>
            </a:r>
            <a:r>
              <a:rPr lang="en-US" dirty="0" err="1">
                <a:latin typeface="Arial"/>
                <a:cs typeface="Arial"/>
              </a:rPr>
              <a:t>krajinách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sk-SK" dirty="0">
                <a:latin typeface="Arial"/>
                <a:cs typeface="Arial"/>
              </a:rPr>
              <a:t>slabšie, </a:t>
            </a:r>
            <a:r>
              <a:rPr lang="en-US" dirty="0">
                <a:latin typeface="Arial"/>
                <a:cs typeface="Arial"/>
              </a:rPr>
              <a:t>a v 1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nezmenené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CF97DE-A760-9C9D-38D7-E7185C6EAD08}"/>
              </a:ext>
            </a:extLst>
          </p:cNvPr>
          <p:cNvGrpSpPr/>
          <p:nvPr/>
        </p:nvGrpSpPr>
        <p:grpSpPr>
          <a:xfrm>
            <a:off x="1049854" y="485723"/>
            <a:ext cx="10341202" cy="4682838"/>
            <a:chOff x="1049854" y="485723"/>
            <a:chExt cx="10341202" cy="468283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AFFFB24-E9C1-6289-466C-DEA8B7EA8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26867" y="485723"/>
              <a:ext cx="4312459" cy="2096883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F97319C-D210-A7BE-92EC-BEE56FA7E522}"/>
                </a:ext>
              </a:extLst>
            </p:cNvPr>
            <p:cNvGrpSpPr/>
            <p:nvPr/>
          </p:nvGrpSpPr>
          <p:grpSpPr>
            <a:xfrm>
              <a:off x="1049854" y="2220730"/>
              <a:ext cx="10341202" cy="2947831"/>
              <a:chOff x="1049854" y="2579390"/>
              <a:chExt cx="10341202" cy="2947831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C043589-1884-AFE7-25CB-AA722106D3D7}"/>
                  </a:ext>
                </a:extLst>
              </p:cNvPr>
              <p:cNvSpPr txBox="1"/>
              <p:nvPr/>
            </p:nvSpPr>
            <p:spPr>
              <a:xfrm>
                <a:off x="1856638" y="4832244"/>
                <a:ext cx="928139" cy="661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sk-SK" sz="1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Švajčiarsko</a:t>
                </a:r>
                <a:endParaRPr lang="en-US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+7%</a:t>
                </a:r>
                <a:endParaRPr lang="en-US" sz="3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35432F5D-5F70-094E-7BA1-0E8E5823D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1049854" y="4798988"/>
                <a:ext cx="728233" cy="728233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DFE9AD-0110-0EA8-84F3-C64A00946AE0}"/>
                  </a:ext>
                </a:extLst>
              </p:cNvPr>
              <p:cNvSpPr txBox="1"/>
              <p:nvPr/>
            </p:nvSpPr>
            <p:spPr>
              <a:xfrm>
                <a:off x="4791773" y="4832244"/>
                <a:ext cx="779059" cy="661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sk-SK" sz="1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Rakúsko</a:t>
                </a:r>
                <a:endParaRPr lang="en-US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+6%</a:t>
                </a:r>
                <a:endParaRPr lang="en-US" sz="3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3" name="Graphic 42">
                <a:extLst>
                  <a:ext uri="{FF2B5EF4-FFF2-40B4-BE49-F238E27FC236}">
                    <a16:creationId xmlns:a16="http://schemas.microsoft.com/office/drawing/2014/main" id="{40459117-39B2-8DE7-0759-C5C56F1CA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3984989" y="4798988"/>
                <a:ext cx="728233" cy="728233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F2C8692-AE96-133F-BFBA-82EC15C87CC3}"/>
                  </a:ext>
                </a:extLst>
              </p:cNvPr>
              <p:cNvSpPr txBox="1"/>
              <p:nvPr/>
            </p:nvSpPr>
            <p:spPr>
              <a:xfrm>
                <a:off x="7638390" y="4832244"/>
                <a:ext cx="779059" cy="661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sk-SK" sz="1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Taliansko</a:t>
                </a:r>
                <a:endParaRPr lang="en-US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+6%</a:t>
                </a:r>
                <a:endParaRPr lang="en-US" sz="3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5" name="Graphic 44">
                <a:extLst>
                  <a:ext uri="{FF2B5EF4-FFF2-40B4-BE49-F238E27FC236}">
                    <a16:creationId xmlns:a16="http://schemas.microsoft.com/office/drawing/2014/main" id="{B7A43EF3-B93F-5463-366F-F1EF4BFC9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6831606" y="4798988"/>
                <a:ext cx="728233" cy="728233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5443282-F9D2-9C71-4D28-F620C4F9E817}"/>
                  </a:ext>
                </a:extLst>
              </p:cNvPr>
              <p:cNvSpPr/>
              <p:nvPr/>
            </p:nvSpPr>
            <p:spPr>
              <a:xfrm>
                <a:off x="3984989" y="2579390"/>
                <a:ext cx="7218515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8908B40-B602-5B89-E783-BE1804662EEE}"/>
                  </a:ext>
                </a:extLst>
              </p:cNvPr>
              <p:cNvSpPr txBox="1"/>
              <p:nvPr/>
            </p:nvSpPr>
            <p:spPr>
              <a:xfrm>
                <a:off x="4517850" y="2616076"/>
                <a:ext cx="5902317" cy="2923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sk-SK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Najvýraznejšie </a:t>
                </a:r>
                <a:r>
                  <a:rPr lang="sk-SK" sz="19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medzikvartálne</a:t>
                </a:r>
                <a:r>
                  <a:rPr lang="sk-SK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zlepšenie</a:t>
                </a:r>
                <a:endParaRPr lang="en-US" sz="1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3" name="Graphic 62">
                <a:extLst>
                  <a:ext uri="{FF2B5EF4-FFF2-40B4-BE49-F238E27FC236}">
                    <a16:creationId xmlns:a16="http://schemas.microsoft.com/office/drawing/2014/main" id="{8B1FAFC7-8ABA-CA7C-DF9F-BB004C6A52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089466" y="2616076"/>
                <a:ext cx="323010" cy="323010"/>
              </a:xfrm>
              <a:prstGeom prst="rect">
                <a:avLst/>
              </a:prstGeom>
            </p:spPr>
          </p:pic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58D7948-C92D-8A92-EBF8-88BF8B9C3AC0}"/>
                  </a:ext>
                </a:extLst>
              </p:cNvPr>
              <p:cNvSpPr/>
              <p:nvPr/>
            </p:nvSpPr>
            <p:spPr>
              <a:xfrm>
                <a:off x="1049854" y="4257608"/>
                <a:ext cx="10153651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921B50C-60B6-45A7-9406-9AE89074DFDB}"/>
                  </a:ext>
                </a:extLst>
              </p:cNvPr>
              <p:cNvSpPr txBox="1"/>
              <p:nvPr/>
            </p:nvSpPr>
            <p:spPr>
              <a:xfrm>
                <a:off x="1583613" y="4294294"/>
                <a:ext cx="5358969" cy="2923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sk-SK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Najvýraznejšie medziročné zlepšenie</a:t>
                </a:r>
                <a:endParaRPr lang="en-US" sz="1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8" name="Graphic 67">
                <a:extLst>
                  <a:ext uri="{FF2B5EF4-FFF2-40B4-BE49-F238E27FC236}">
                    <a16:creationId xmlns:a16="http://schemas.microsoft.com/office/drawing/2014/main" id="{986488C3-1AED-0750-7D0C-F199CCC2D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155229" y="4294294"/>
                <a:ext cx="323010" cy="323010"/>
              </a:xfrm>
              <a:prstGeom prst="rect">
                <a:avLst/>
              </a:prstGeom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0BEAAF3-5573-541A-4AE9-71AA2B546534}"/>
                  </a:ext>
                </a:extLst>
              </p:cNvPr>
              <p:cNvSpPr txBox="1"/>
              <p:nvPr/>
            </p:nvSpPr>
            <p:spPr>
              <a:xfrm>
                <a:off x="7638390" y="3151509"/>
                <a:ext cx="779059" cy="661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sk-SK" sz="1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Taliansko</a:t>
                </a:r>
                <a:endParaRPr lang="en-US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+7%</a:t>
                </a:r>
                <a:endParaRPr lang="en-US" sz="3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9" name="Graphic 78">
                <a:extLst>
                  <a:ext uri="{FF2B5EF4-FFF2-40B4-BE49-F238E27FC236}">
                    <a16:creationId xmlns:a16="http://schemas.microsoft.com/office/drawing/2014/main" id="{93200A62-8046-45F6-9046-083C7DBC8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6831606" y="3118253"/>
                <a:ext cx="728233" cy="728233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7F277C7-81E9-8EBA-00FD-72E04259ADEE}"/>
                  </a:ext>
                </a:extLst>
              </p:cNvPr>
              <p:cNvSpPr txBox="1"/>
              <p:nvPr/>
            </p:nvSpPr>
            <p:spPr>
              <a:xfrm>
                <a:off x="10424445" y="3151509"/>
                <a:ext cx="966611" cy="661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Portugal</a:t>
                </a:r>
                <a:r>
                  <a:rPr lang="sk-SK" sz="13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sko</a:t>
                </a:r>
                <a:endParaRPr lang="en-US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+7%</a:t>
                </a:r>
                <a:endParaRPr lang="en-US" sz="3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1" name="Graphic 80">
                <a:extLst>
                  <a:ext uri="{FF2B5EF4-FFF2-40B4-BE49-F238E27FC236}">
                    <a16:creationId xmlns:a16="http://schemas.microsoft.com/office/drawing/2014/main" id="{D85B2759-DC9B-FD0D-7FDA-1C7CBC815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/>
            </p:blipFill>
            <p:spPr>
              <a:xfrm>
                <a:off x="9617661" y="3118253"/>
                <a:ext cx="728233" cy="72823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4CC56A-E41B-7D0D-807E-069CF4DC6332}"/>
                  </a:ext>
                </a:extLst>
              </p:cNvPr>
              <p:cNvSpPr txBox="1"/>
              <p:nvPr/>
            </p:nvSpPr>
            <p:spPr>
              <a:xfrm>
                <a:off x="10424445" y="4832244"/>
                <a:ext cx="836768" cy="661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sk-SK" sz="1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Slovensko</a:t>
                </a:r>
                <a:endParaRPr lang="en-US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+5%</a:t>
                </a:r>
                <a:endParaRPr lang="en-US" sz="3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4CA09459-22B4-E1E4-8F3D-BD83C6D1C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/>
            </p:blipFill>
            <p:spPr>
              <a:xfrm>
                <a:off x="9617661" y="4798988"/>
                <a:ext cx="728233" cy="728233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536FAB-CD80-BFD6-DCE6-6455BC99BEA4}"/>
                  </a:ext>
                </a:extLst>
              </p:cNvPr>
              <p:cNvSpPr txBox="1"/>
              <p:nvPr/>
            </p:nvSpPr>
            <p:spPr>
              <a:xfrm>
                <a:off x="4791773" y="3151509"/>
                <a:ext cx="779059" cy="661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Braz</a:t>
                </a:r>
                <a:r>
                  <a:rPr lang="sk-SK" sz="13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ília</a:t>
                </a:r>
                <a:endParaRPr lang="en-US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+9%</a:t>
                </a:r>
                <a:endParaRPr lang="en-US" sz="3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E9DC9033-B3C3-CCE0-A204-E71BDEE18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/>
              <a:stretch/>
            </p:blipFill>
            <p:spPr>
              <a:xfrm>
                <a:off x="3984989" y="3118253"/>
                <a:ext cx="728233" cy="728233"/>
              </a:xfrm>
              <a:prstGeom prst="rect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5F87B59-DC3F-E153-A40F-E49649A15E2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5" name="Triangle 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2FD25C6-2494-1648-32BE-0151FEEACF5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FB701C0-20A7-DF63-3ECF-52720AB2C5D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>
              <a:hlinkClick r:id="rId19" action="ppaction://hlinksldjump"/>
              <a:extLst>
                <a:ext uri="{FF2B5EF4-FFF2-40B4-BE49-F238E27FC236}">
                  <a16:creationId xmlns:a16="http://schemas.microsoft.com/office/drawing/2014/main" id="{38CF6A83-4C87-76A1-2522-967C9F26AB4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5360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9F7B514-E479-7C64-823F-C8B8A40E4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626" t="3081" r="-12797" b="-3081"/>
          <a:stretch/>
        </p:blipFill>
        <p:spPr>
          <a:xfrm>
            <a:off x="1" y="1"/>
            <a:ext cx="2459855" cy="1652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790174-CD5E-A657-DEB4-6A7663125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702" y="848833"/>
            <a:ext cx="6461486" cy="916149"/>
          </a:xfrm>
        </p:spPr>
        <p:txBody>
          <a:bodyPr/>
          <a:lstStyle/>
          <a:p>
            <a:r>
              <a:rPr lang="sk-SK" b="1" dirty="0">
                <a:latin typeface="Arial"/>
                <a:cs typeface="Arial"/>
              </a:rPr>
              <a:t>Výhľad zamestnanosti v Európe, na blízkom východe a v Afrike (EMEA)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C715-A932-FC70-A4A2-9CB3D3054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2085973"/>
            <a:ext cx="6279400" cy="3681685"/>
          </a:xfrm>
        </p:spPr>
        <p:txBody>
          <a:bodyPr/>
          <a:lstStyle/>
          <a:p>
            <a:r>
              <a:rPr lang="en-US" sz="1500" b="1" dirty="0" err="1">
                <a:latin typeface="Arial"/>
                <a:ea typeface="+mn-lt"/>
                <a:cs typeface="+mn-lt"/>
              </a:rPr>
              <a:t>Najnižšie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náborové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očakávania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sú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naďalej</a:t>
            </a:r>
            <a:r>
              <a:rPr lang="en-US" sz="1500" b="1" dirty="0">
                <a:latin typeface="Arial"/>
                <a:ea typeface="+mn-lt"/>
                <a:cs typeface="+mn-lt"/>
              </a:rPr>
              <a:t> v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Európe</a:t>
            </a:r>
            <a:r>
              <a:rPr lang="en-US" sz="1500" b="1" dirty="0">
                <a:latin typeface="Arial"/>
                <a:ea typeface="+mn-lt"/>
                <a:cs typeface="+mn-lt"/>
              </a:rPr>
              <a:t>,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na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Blízkom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východe</a:t>
            </a:r>
            <a:r>
              <a:rPr lang="en-US" sz="1500" b="1" dirty="0">
                <a:latin typeface="Arial"/>
                <a:ea typeface="+mn-lt"/>
                <a:cs typeface="+mn-lt"/>
              </a:rPr>
              <a:t> a v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Afrike</a:t>
            </a:r>
            <a:r>
              <a:rPr lang="en-US" sz="1500" b="1" dirty="0">
                <a:latin typeface="Arial"/>
                <a:ea typeface="+mn-lt"/>
                <a:cs typeface="+mn-lt"/>
              </a:rPr>
              <a:t> (18 %), </a:t>
            </a:r>
            <a:r>
              <a:rPr lang="en-US" sz="1500" dirty="0">
                <a:latin typeface="Arial"/>
                <a:ea typeface="+mn-lt"/>
                <a:cs typeface="+mn-lt"/>
              </a:rPr>
              <a:t>ale od </a:t>
            </a:r>
            <a:r>
              <a:rPr lang="en-US" sz="1500" b="1" dirty="0">
                <a:latin typeface="Arial"/>
                <a:ea typeface="+mn-lt"/>
                <a:cs typeface="+mn-lt"/>
              </a:rPr>
              <a:t>2.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štvrťroka</a:t>
            </a:r>
            <a:r>
              <a:rPr lang="en-US" sz="1500" b="1" dirty="0">
                <a:latin typeface="Arial"/>
                <a:ea typeface="+mn-lt"/>
                <a:cs typeface="+mn-lt"/>
              </a:rPr>
              <a:t> 2024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posilnili</a:t>
            </a:r>
            <a:r>
              <a:rPr lang="en-US" sz="1500" b="1" dirty="0">
                <a:latin typeface="Arial"/>
                <a:ea typeface="+mn-lt"/>
                <a:cs typeface="+mn-lt"/>
              </a:rPr>
              <a:t> o +2 % a v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medziročnom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porovnaní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oslabili</a:t>
            </a:r>
            <a:r>
              <a:rPr lang="en-US" sz="1500" b="1" dirty="0">
                <a:latin typeface="Arial"/>
                <a:ea typeface="+mn-lt"/>
                <a:cs typeface="+mn-lt"/>
              </a:rPr>
              <a:t> o -3 %. </a:t>
            </a:r>
            <a:endParaRPr lang="sk-SK" sz="1500" b="1" dirty="0">
              <a:latin typeface="Arial"/>
              <a:ea typeface="+mn-lt"/>
              <a:cs typeface="+mn-lt"/>
            </a:endParaRPr>
          </a:p>
          <a:p>
            <a:r>
              <a:rPr lang="en-US" sz="1500" dirty="0" err="1">
                <a:latin typeface="Arial"/>
                <a:ea typeface="+mn-lt"/>
                <a:cs typeface="+mn-lt"/>
              </a:rPr>
              <a:t>Predpovede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sa</a:t>
            </a:r>
            <a:r>
              <a:rPr lang="en-US" sz="1500" dirty="0">
                <a:latin typeface="Arial"/>
                <a:ea typeface="+mn-lt"/>
                <a:cs typeface="+mn-lt"/>
              </a:rPr>
              <a:t> v </a:t>
            </a:r>
            <a:r>
              <a:rPr lang="en-US" sz="1500" dirty="0" err="1">
                <a:latin typeface="Arial"/>
                <a:ea typeface="+mn-lt"/>
                <a:cs typeface="+mn-lt"/>
              </a:rPr>
              <a:t>jednotlivých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regiónoch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líšia</a:t>
            </a:r>
            <a:r>
              <a:rPr lang="en-US" sz="1500" dirty="0">
                <a:latin typeface="Arial"/>
                <a:ea typeface="+mn-lt"/>
                <a:cs typeface="+mn-lt"/>
              </a:rPr>
              <a:t>,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pričom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najviac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zamestnávateľov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chce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prijímať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zamestnancov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vo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Švajčiarsku</a:t>
            </a:r>
            <a:r>
              <a:rPr lang="en-US" sz="1500" b="1" dirty="0">
                <a:latin typeface="Arial"/>
                <a:ea typeface="+mn-lt"/>
                <a:cs typeface="+mn-lt"/>
              </a:rPr>
              <a:t> (34 %),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Južnej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Afrike</a:t>
            </a:r>
            <a:r>
              <a:rPr lang="en-US" sz="1500" b="1" dirty="0">
                <a:latin typeface="Arial"/>
                <a:ea typeface="+mn-lt"/>
                <a:cs typeface="+mn-lt"/>
              </a:rPr>
              <a:t> (31 %) a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Holandsku</a:t>
            </a:r>
            <a:r>
              <a:rPr lang="en-US" sz="1500" b="1" dirty="0">
                <a:latin typeface="Arial"/>
                <a:ea typeface="+mn-lt"/>
                <a:cs typeface="+mn-lt"/>
              </a:rPr>
              <a:t> (28 %)</a:t>
            </a:r>
            <a:r>
              <a:rPr lang="en-US" sz="1500" dirty="0">
                <a:latin typeface="Arial"/>
                <a:ea typeface="+mn-lt"/>
                <a:cs typeface="+mn-lt"/>
              </a:rPr>
              <a:t>. </a:t>
            </a:r>
            <a:r>
              <a:rPr lang="en-US" sz="1500" dirty="0" err="1">
                <a:latin typeface="Arial"/>
                <a:ea typeface="+mn-lt"/>
                <a:cs typeface="+mn-lt"/>
              </a:rPr>
              <a:t>Najslabšie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vyhliadky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sú</a:t>
            </a:r>
            <a:r>
              <a:rPr lang="en-US" sz="1500" dirty="0">
                <a:latin typeface="Arial"/>
                <a:ea typeface="+mn-lt"/>
                <a:cs typeface="+mn-lt"/>
              </a:rPr>
              <a:t> v </a:t>
            </a:r>
            <a:r>
              <a:rPr lang="en-US" sz="1500" dirty="0" err="1">
                <a:latin typeface="Arial"/>
                <a:ea typeface="+mn-lt"/>
                <a:cs typeface="+mn-lt"/>
              </a:rPr>
              <a:t>Rumunsku</a:t>
            </a:r>
            <a:r>
              <a:rPr lang="en-US" sz="1500" dirty="0">
                <a:latin typeface="Arial"/>
                <a:ea typeface="+mn-lt"/>
                <a:cs typeface="+mn-lt"/>
              </a:rPr>
              <a:t> (3 %) a </a:t>
            </a:r>
            <a:r>
              <a:rPr lang="en-US" sz="1500" dirty="0" err="1">
                <a:latin typeface="Arial"/>
                <a:ea typeface="+mn-lt"/>
                <a:cs typeface="+mn-lt"/>
              </a:rPr>
              <a:t>Izraeli</a:t>
            </a:r>
            <a:r>
              <a:rPr lang="en-US" sz="1500" dirty="0">
                <a:latin typeface="Arial"/>
                <a:ea typeface="+mn-lt"/>
                <a:cs typeface="+mn-lt"/>
              </a:rPr>
              <a:t> (4 %). </a:t>
            </a:r>
            <a:endParaRPr lang="sk-SK" sz="1500" dirty="0">
              <a:latin typeface="Arial"/>
              <a:ea typeface="+mn-lt"/>
              <a:cs typeface="+mn-lt"/>
            </a:endParaRPr>
          </a:p>
          <a:p>
            <a:r>
              <a:rPr lang="en-US" sz="1500" dirty="0" err="1">
                <a:latin typeface="Arial"/>
                <a:ea typeface="+mn-lt"/>
                <a:cs typeface="+mn-lt"/>
              </a:rPr>
              <a:t>Najsilnejšie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náborové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plány</a:t>
            </a:r>
            <a:r>
              <a:rPr lang="en-US" sz="1500" dirty="0">
                <a:latin typeface="Arial"/>
                <a:ea typeface="+mn-lt"/>
                <a:cs typeface="+mn-lt"/>
              </a:rPr>
              <a:t> v </a:t>
            </a:r>
            <a:r>
              <a:rPr lang="en-US" sz="1500" dirty="0" err="1">
                <a:latin typeface="Arial"/>
                <a:ea typeface="+mn-lt"/>
                <a:cs typeface="+mn-lt"/>
              </a:rPr>
              <a:t>celosvetovom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meradle</a:t>
            </a:r>
            <a:r>
              <a:rPr lang="en-US" sz="1500" dirty="0">
                <a:latin typeface="Arial"/>
                <a:ea typeface="+mn-lt"/>
                <a:cs typeface="+mn-lt"/>
              </a:rPr>
              <a:t> pre </a:t>
            </a:r>
            <a:r>
              <a:rPr lang="sk-SK" sz="1500" dirty="0">
                <a:latin typeface="Arial"/>
                <a:ea typeface="+mn-lt"/>
                <a:cs typeface="+mn-lt"/>
              </a:rPr>
              <a:t>energetiku a sieťové odvetvia </a:t>
            </a:r>
            <a:r>
              <a:rPr lang="en-US" sz="1500" dirty="0">
                <a:latin typeface="Arial"/>
                <a:ea typeface="+mn-lt"/>
                <a:cs typeface="+mn-lt"/>
              </a:rPr>
              <a:t>(66 %) </a:t>
            </a:r>
            <a:r>
              <a:rPr lang="en-US" sz="1500" dirty="0" err="1">
                <a:latin typeface="Arial"/>
                <a:ea typeface="+mn-lt"/>
                <a:cs typeface="+mn-lt"/>
              </a:rPr>
              <a:t>hlásia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zamestnávatelia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vo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Švajčiarsku</a:t>
            </a:r>
            <a:r>
              <a:rPr lang="en-US" sz="1500" dirty="0">
                <a:latin typeface="Arial"/>
                <a:ea typeface="+mn-lt"/>
                <a:cs typeface="+mn-lt"/>
              </a:rPr>
              <a:t>, </a:t>
            </a:r>
            <a:r>
              <a:rPr lang="sk-SK" sz="1500" dirty="0">
                <a:latin typeface="Arial"/>
                <a:ea typeface="+mn-lt"/>
                <a:cs typeface="+mn-lt"/>
              </a:rPr>
              <a:t>ťažký a spracovateľský priemysel </a:t>
            </a:r>
            <a:r>
              <a:rPr lang="en-US" sz="1500" dirty="0">
                <a:latin typeface="Arial"/>
                <a:ea typeface="+mn-lt"/>
                <a:cs typeface="+mn-lt"/>
              </a:rPr>
              <a:t>(47 %) a </a:t>
            </a:r>
            <a:r>
              <a:rPr lang="sk-SK" sz="1500" dirty="0">
                <a:latin typeface="Arial"/>
                <a:ea typeface="+mn-lt"/>
                <a:cs typeface="+mn-lt"/>
              </a:rPr>
              <a:t>v </a:t>
            </a:r>
            <a:r>
              <a:rPr lang="sk-SK" dirty="0">
                <a:latin typeface="Arial"/>
                <a:ea typeface="+mn-lt"/>
                <a:cs typeface="+mn-lt"/>
              </a:rPr>
              <a:t>do</a:t>
            </a:r>
            <a:r>
              <a:rPr lang="en-US" sz="1500" dirty="0" err="1">
                <a:latin typeface="Arial"/>
                <a:ea typeface="+mn-lt"/>
                <a:cs typeface="+mn-lt"/>
              </a:rPr>
              <a:t>prav</a:t>
            </a:r>
            <a:r>
              <a:rPr lang="sk-SK" sz="1500" dirty="0">
                <a:latin typeface="Arial"/>
                <a:ea typeface="+mn-lt"/>
                <a:cs typeface="+mn-lt"/>
              </a:rPr>
              <a:t>e</a:t>
            </a:r>
            <a:r>
              <a:rPr lang="sk-SK" dirty="0">
                <a:latin typeface="Arial"/>
                <a:ea typeface="+mn-lt"/>
                <a:cs typeface="+mn-lt"/>
              </a:rPr>
              <a:t>, </a:t>
            </a:r>
            <a:r>
              <a:rPr lang="en-US" sz="1500" dirty="0" err="1">
                <a:latin typeface="Arial"/>
                <a:ea typeface="+mn-lt"/>
                <a:cs typeface="+mn-lt"/>
              </a:rPr>
              <a:t>logistik</a:t>
            </a:r>
            <a:r>
              <a:rPr lang="sk-SK" sz="1500" dirty="0">
                <a:latin typeface="Arial"/>
                <a:ea typeface="+mn-lt"/>
                <a:cs typeface="+mn-lt"/>
              </a:rPr>
              <a:t>e,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sk-SK" sz="1500" dirty="0">
                <a:latin typeface="Arial"/>
                <a:ea typeface="+mn-lt"/>
                <a:cs typeface="+mn-lt"/>
              </a:rPr>
              <a:t>ako aj </a:t>
            </a:r>
            <a:r>
              <a:rPr lang="sk-SK" dirty="0">
                <a:latin typeface="Arial"/>
                <a:ea typeface="+mn-lt"/>
                <a:cs typeface="+mn-lt"/>
              </a:rPr>
              <a:t>v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automobilov</a:t>
            </a:r>
            <a:r>
              <a:rPr lang="sk-SK" sz="1500" dirty="0" err="1">
                <a:latin typeface="Arial"/>
                <a:ea typeface="+mn-lt"/>
                <a:cs typeface="+mn-lt"/>
              </a:rPr>
              <a:t>om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priemys</a:t>
            </a:r>
            <a:r>
              <a:rPr lang="sk-SK" sz="1500" dirty="0" err="1">
                <a:latin typeface="Arial"/>
                <a:ea typeface="+mn-lt"/>
                <a:cs typeface="+mn-lt"/>
              </a:rPr>
              <a:t>le</a:t>
            </a:r>
            <a:r>
              <a:rPr lang="en-US" sz="1500" dirty="0">
                <a:latin typeface="Arial"/>
                <a:ea typeface="+mn-lt"/>
                <a:cs typeface="+mn-lt"/>
              </a:rPr>
              <a:t> (50 %) v </a:t>
            </a:r>
            <a:r>
              <a:rPr lang="en-US" sz="1500" dirty="0" err="1">
                <a:latin typeface="Arial"/>
                <a:ea typeface="+mn-lt"/>
                <a:cs typeface="+mn-lt"/>
              </a:rPr>
              <a:t>Írsku</a:t>
            </a:r>
            <a:r>
              <a:rPr lang="en-US" sz="1500" dirty="0">
                <a:latin typeface="Arial"/>
                <a:ea typeface="+mn-lt"/>
                <a:cs typeface="+mn-lt"/>
              </a:rPr>
              <a:t>. </a:t>
            </a:r>
            <a:endParaRPr lang="en-US" dirty="0">
              <a:ea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17DAA6-7C81-40C9-3BF3-8EF9DD1F5BDC}"/>
              </a:ext>
            </a:extLst>
          </p:cNvPr>
          <p:cNvGrpSpPr/>
          <p:nvPr/>
        </p:nvGrpSpPr>
        <p:grpSpPr>
          <a:xfrm>
            <a:off x="7619999" y="-3078"/>
            <a:ext cx="4572001" cy="6407055"/>
            <a:chOff x="7619999" y="-3078"/>
            <a:chExt cx="4572001" cy="640705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4A9F903-E44E-A9CA-5B73-B2689236DFBC}"/>
                </a:ext>
              </a:extLst>
            </p:cNvPr>
            <p:cNvSpPr/>
            <p:nvPr/>
          </p:nvSpPr>
          <p:spPr>
            <a:xfrm>
              <a:off x="7620000" y="-3077"/>
              <a:ext cx="4572000" cy="6407054"/>
            </a:xfrm>
            <a:prstGeom prst="rect">
              <a:avLst/>
            </a:prstGeom>
            <a:solidFill>
              <a:srgbClr val="FF7A12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48D0952-3C9D-CC1F-6EC6-FC65FA2B7527}"/>
                </a:ext>
              </a:extLst>
            </p:cNvPr>
            <p:cNvGrpSpPr/>
            <p:nvPr/>
          </p:nvGrpSpPr>
          <p:grpSpPr>
            <a:xfrm>
              <a:off x="7620000" y="-3078"/>
              <a:ext cx="4571999" cy="410317"/>
              <a:chOff x="7620000" y="291980"/>
              <a:chExt cx="4571999" cy="410317"/>
            </a:xfrm>
          </p:grpSpPr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D9959166-DC2F-33C8-CA64-9D450E58252E}"/>
                  </a:ext>
                </a:extLst>
              </p:cNvPr>
              <p:cNvSpPr/>
              <p:nvPr/>
            </p:nvSpPr>
            <p:spPr>
              <a:xfrm>
                <a:off x="7620000" y="291980"/>
                <a:ext cx="4571999" cy="410317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k-SK" sz="1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Najsilnejšie náborové plány</a:t>
                </a:r>
                <a:endParaRPr lang="en-US" sz="1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1" name="Graphic 50">
                <a:extLst>
                  <a:ext uri="{FF2B5EF4-FFF2-40B4-BE49-F238E27FC236}">
                    <a16:creationId xmlns:a16="http://schemas.microsoft.com/office/drawing/2014/main" id="{2CDFE1C0-8D57-34BB-0742-6495F35898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937865" y="355404"/>
                <a:ext cx="272846" cy="272846"/>
              </a:xfrm>
              <a:prstGeom prst="rect">
                <a:avLst/>
              </a:prstGeom>
            </p:spPr>
          </p:pic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074E700-0913-AB5C-CCD9-D5A01D4D29CD}"/>
                </a:ext>
              </a:extLst>
            </p:cNvPr>
            <p:cNvGrpSpPr/>
            <p:nvPr/>
          </p:nvGrpSpPr>
          <p:grpSpPr>
            <a:xfrm>
              <a:off x="7619999" y="3640736"/>
              <a:ext cx="4572000" cy="414669"/>
              <a:chOff x="7619999" y="3777268"/>
              <a:chExt cx="4572000" cy="414669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BFC5F612-364D-F794-1D59-AB41725D6C2A}"/>
                  </a:ext>
                </a:extLst>
              </p:cNvPr>
              <p:cNvSpPr/>
              <p:nvPr/>
            </p:nvSpPr>
            <p:spPr>
              <a:xfrm>
                <a:off x="7619999" y="3777268"/>
                <a:ext cx="4572000" cy="414669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k-SK" sz="1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Najslabšie náborové plány</a:t>
                </a:r>
                <a:endParaRPr lang="en-US" sz="1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2" name="Graphic 51">
                <a:extLst>
                  <a:ext uri="{FF2B5EF4-FFF2-40B4-BE49-F238E27FC236}">
                    <a16:creationId xmlns:a16="http://schemas.microsoft.com/office/drawing/2014/main" id="{33BB431E-A3BD-3453-69D1-694E956FC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7937865" y="3847734"/>
                <a:ext cx="273735" cy="273735"/>
              </a:xfrm>
              <a:prstGeom prst="rect">
                <a:avLst/>
              </a:prstGeom>
            </p:spPr>
          </p:pic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27CD480-195A-50AE-6CD5-4988F42BF03D}"/>
                </a:ext>
              </a:extLst>
            </p:cNvPr>
            <p:cNvSpPr txBox="1"/>
            <p:nvPr/>
          </p:nvSpPr>
          <p:spPr>
            <a:xfrm>
              <a:off x="9726769" y="739515"/>
              <a:ext cx="954363" cy="6617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k-SK" sz="1300" b="1" dirty="0">
                  <a:latin typeface="Arial"/>
                  <a:cs typeface="Arial"/>
                </a:rPr>
                <a:t>Švajčiarsko</a:t>
              </a:r>
              <a:endParaRPr lang="en-US" dirty="0"/>
            </a:p>
            <a:p>
              <a:r>
                <a:rPr lang="en-US" sz="3000" dirty="0">
                  <a:solidFill>
                    <a:srgbClr val="386097"/>
                  </a:solidFill>
                  <a:latin typeface="Arial"/>
                  <a:cs typeface="Arial"/>
                </a:rPr>
                <a:t>34%</a:t>
              </a:r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353A2E92-C31E-31C2-D301-FC7CD4104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8991529" y="754902"/>
              <a:ext cx="628463" cy="628463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FD168D7-E825-491C-9199-08591238201F}"/>
                </a:ext>
              </a:extLst>
            </p:cNvPr>
            <p:cNvSpPr txBox="1"/>
            <p:nvPr/>
          </p:nvSpPr>
          <p:spPr>
            <a:xfrm>
              <a:off x="9726769" y="1646816"/>
              <a:ext cx="1010847" cy="6617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k-SK" sz="1300" b="1" dirty="0">
                  <a:latin typeface="Arial"/>
                  <a:cs typeface="Arial"/>
                </a:rPr>
                <a:t>Južná Afrika</a:t>
              </a:r>
              <a:endParaRPr lang="en-US" sz="1300" b="1" dirty="0">
                <a:latin typeface="Arial"/>
                <a:cs typeface="Arial"/>
              </a:endParaRPr>
            </a:p>
            <a:p>
              <a:r>
                <a:rPr lang="en-US" sz="3000" dirty="0">
                  <a:solidFill>
                    <a:srgbClr val="386097"/>
                  </a:solidFill>
                  <a:latin typeface="Arial"/>
                  <a:cs typeface="Arial"/>
                </a:rPr>
                <a:t>31%</a:t>
              </a:r>
              <a:endParaRPr lang="en-US" sz="3000" b="1" dirty="0">
                <a:solidFill>
                  <a:srgbClr val="386097"/>
                </a:solidFill>
                <a:latin typeface="Arial"/>
                <a:cs typeface="Arial"/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5196F087-11AF-2DDE-7467-CCA3BCF5B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8989056" y="1646816"/>
              <a:ext cx="628463" cy="628463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06B9F2B-6F6E-EA60-3088-5CF63F0621AD}"/>
                </a:ext>
              </a:extLst>
            </p:cNvPr>
            <p:cNvSpPr txBox="1"/>
            <p:nvPr/>
          </p:nvSpPr>
          <p:spPr>
            <a:xfrm>
              <a:off x="9731122" y="2538730"/>
              <a:ext cx="1315647" cy="6617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k-SK" sz="1300" b="1" dirty="0">
                  <a:latin typeface="Arial"/>
                  <a:cs typeface="Arial"/>
                </a:rPr>
                <a:t>Holandsko</a:t>
              </a:r>
              <a:endParaRPr lang="en-US" sz="1300" b="1" dirty="0">
                <a:latin typeface="Arial"/>
                <a:cs typeface="Arial"/>
              </a:endParaRPr>
            </a:p>
            <a:p>
              <a:r>
                <a:rPr lang="en-US" sz="3000" dirty="0">
                  <a:solidFill>
                    <a:srgbClr val="386097"/>
                  </a:solidFill>
                  <a:latin typeface="Arial"/>
                  <a:cs typeface="Arial"/>
                </a:rPr>
                <a:t>28%</a:t>
              </a:r>
              <a:endParaRPr lang="en-US" sz="3000" b="1" dirty="0">
                <a:solidFill>
                  <a:srgbClr val="386097"/>
                </a:solidFill>
                <a:latin typeface="Arial"/>
                <a:cs typeface="Arial"/>
              </a:endParaRPr>
            </a:p>
          </p:txBody>
        </p: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DF0115B6-C2E5-350F-6D71-6D2C6BE53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8989056" y="2538730"/>
              <a:ext cx="628463" cy="62846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78BC7E-3162-062A-6628-F1E79A0DF726}"/>
                </a:ext>
              </a:extLst>
            </p:cNvPr>
            <p:cNvSpPr txBox="1"/>
            <p:nvPr/>
          </p:nvSpPr>
          <p:spPr>
            <a:xfrm>
              <a:off x="9721740" y="4383328"/>
              <a:ext cx="1010847" cy="6617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k-SK" sz="1300" b="1" dirty="0">
                  <a:latin typeface="Arial"/>
                  <a:cs typeface="Arial"/>
                </a:rPr>
                <a:t>Rumunsko</a:t>
              </a:r>
              <a:endParaRPr lang="en-US" sz="1300" b="1" dirty="0">
                <a:latin typeface="Arial"/>
                <a:cs typeface="Arial"/>
              </a:endParaRPr>
            </a:p>
            <a:p>
              <a:r>
                <a:rPr lang="en-US" sz="3000" dirty="0">
                  <a:solidFill>
                    <a:srgbClr val="9D323D"/>
                  </a:solidFill>
                  <a:latin typeface="Arial"/>
                  <a:cs typeface="Arial"/>
                </a:rPr>
                <a:t>3%</a:t>
              </a:r>
              <a:endParaRPr lang="en-US" sz="3000" b="1" dirty="0">
                <a:solidFill>
                  <a:srgbClr val="9D323D"/>
                </a:solidFill>
                <a:latin typeface="Arial"/>
                <a:cs typeface="Arial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45914BE-F60A-BAC7-B6AF-7CDB9AFE9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8992242" y="4383095"/>
              <a:ext cx="628463" cy="62846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2F3BF2-AFE2-0EE9-6C04-A798027DF88A}"/>
                </a:ext>
              </a:extLst>
            </p:cNvPr>
            <p:cNvSpPr txBox="1"/>
            <p:nvPr/>
          </p:nvSpPr>
          <p:spPr>
            <a:xfrm>
              <a:off x="9731122" y="5268713"/>
              <a:ext cx="1010847" cy="6617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k-SK" sz="1300" b="1" dirty="0">
                  <a:latin typeface="Arial"/>
                  <a:cs typeface="Arial"/>
                </a:rPr>
                <a:t>Izrael</a:t>
              </a:r>
              <a:endParaRPr lang="en-US" sz="1300" b="1" dirty="0">
                <a:latin typeface="Arial"/>
                <a:cs typeface="Arial"/>
              </a:endParaRPr>
            </a:p>
            <a:p>
              <a:r>
                <a:rPr lang="en-US" sz="3000" dirty="0">
                  <a:solidFill>
                    <a:srgbClr val="9D323D"/>
                  </a:solidFill>
                  <a:latin typeface="Arial"/>
                  <a:cs typeface="Arial"/>
                </a:rPr>
                <a:t>4%</a:t>
              </a:r>
              <a:endParaRPr lang="en-US" sz="3000" b="1" dirty="0">
                <a:solidFill>
                  <a:srgbClr val="9D323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E664FE4F-7248-0A2F-C0B0-24421B03C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8989056" y="5268713"/>
              <a:ext cx="628463" cy="628463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9577E-BFCA-FB4D-5DCD-6108EAFDECA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8" name="Triangle 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34B3110-5511-F075-8F44-A0252009C47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11D6794-15A9-62FE-5A7C-715DAF24F5D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hlinkClick r:id="rId19" action="ppaction://hlinksldjump"/>
              <a:extLst>
                <a:ext uri="{FF2B5EF4-FFF2-40B4-BE49-F238E27FC236}">
                  <a16:creationId xmlns:a16="http://schemas.microsoft.com/office/drawing/2014/main" id="{2809C228-33BC-4CCA-06FA-E4976F55073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7217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E031-3B85-AC20-EF51-1FCC81C4D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18" y="2915428"/>
            <a:ext cx="3931652" cy="1461911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sk-SK" dirty="0">
                <a:solidFill>
                  <a:srgbClr val="FFFFFF"/>
                </a:solidFill>
                <a:latin typeface="Arial"/>
                <a:cs typeface="Arial"/>
              </a:rPr>
              <a:t>Trendy na trhu práce v rámci využívania AI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10309DD-3889-474A-3270-AD1642675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45761" y="2067334"/>
            <a:ext cx="637766" cy="63776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DB3063F-8E3F-5427-3264-9EDB15DF290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5" name="Triangle 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E1ECCD1-64E8-BB36-F303-7EF404CD83C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D9954B4-4278-0694-B5ED-B655296C677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>
              <a:hlinkClick r:id="rId6" action="ppaction://hlinksldjump"/>
              <a:extLst>
                <a:ext uri="{FF2B5EF4-FFF2-40B4-BE49-F238E27FC236}">
                  <a16:creationId xmlns:a16="http://schemas.microsoft.com/office/drawing/2014/main" id="{65C27259-8623-9272-4FD1-4E6C090C09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0424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: Rounded Corners 51">
            <a:extLst>
              <a:ext uri="{FF2B5EF4-FFF2-40B4-BE49-F238E27FC236}">
                <a16:creationId xmlns:a16="http://schemas.microsoft.com/office/drawing/2014/main" id="{EB2DB600-3C9D-B103-5E1E-E44B114DEF2B}"/>
              </a:ext>
            </a:extLst>
          </p:cNvPr>
          <p:cNvSpPr/>
          <p:nvPr/>
        </p:nvSpPr>
        <p:spPr>
          <a:xfrm>
            <a:off x="1324946" y="5617057"/>
            <a:ext cx="1550872" cy="3437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b="1" dirty="0"/>
              <a:t>14%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1F26B1C0-546C-E844-D354-5094385B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25" y="2028692"/>
            <a:ext cx="10153650" cy="592549"/>
          </a:xfrm>
        </p:spPr>
        <p:txBody>
          <a:bodyPr/>
          <a:lstStyle/>
          <a:p>
            <a:pPr indent="0">
              <a:buNone/>
            </a:pPr>
            <a:r>
              <a:rPr lang="en-US" sz="1400" dirty="0" err="1"/>
              <a:t>Ako</a:t>
            </a:r>
            <a:r>
              <a:rPr lang="en-US" sz="1400" dirty="0"/>
              <a:t> by </a:t>
            </a:r>
            <a:r>
              <a:rPr lang="en-US" sz="1400" dirty="0" err="1"/>
              <a:t>ste</a:t>
            </a:r>
            <a:r>
              <a:rPr lang="en-US" sz="1400" dirty="0"/>
              <a:t> </a:t>
            </a:r>
            <a:r>
              <a:rPr lang="en-US" sz="1400" dirty="0" err="1"/>
              <a:t>opísali</a:t>
            </a:r>
            <a:r>
              <a:rPr lang="en-US" sz="1400" dirty="0"/>
              <a:t> </a:t>
            </a:r>
            <a:r>
              <a:rPr lang="en-US" sz="1400" dirty="0" err="1"/>
              <a:t>využívanie</a:t>
            </a:r>
            <a:r>
              <a:rPr lang="en-US" sz="1400" dirty="0"/>
              <a:t> </a:t>
            </a:r>
            <a:r>
              <a:rPr lang="en-US" sz="1400" dirty="0" err="1"/>
              <a:t>nasledujúcich</a:t>
            </a:r>
            <a:r>
              <a:rPr lang="en-US" sz="1400" dirty="0"/>
              <a:t> </a:t>
            </a:r>
            <a:r>
              <a:rPr lang="en-US" sz="1400" dirty="0" err="1"/>
              <a:t>rastúcich</a:t>
            </a:r>
            <a:r>
              <a:rPr lang="en-US" sz="1400" dirty="0"/>
              <a:t> </a:t>
            </a:r>
            <a:r>
              <a:rPr lang="en-US" sz="1400" dirty="0" err="1"/>
              <a:t>technológií</a:t>
            </a:r>
            <a:r>
              <a:rPr lang="en-US" sz="1400" dirty="0"/>
              <a:t> </a:t>
            </a:r>
            <a:r>
              <a:rPr lang="en-US" sz="1400" dirty="0" err="1"/>
              <a:t>vo</a:t>
            </a:r>
            <a:r>
              <a:rPr lang="en-US" sz="1400" dirty="0"/>
              <a:t> </a:t>
            </a:r>
            <a:r>
              <a:rPr lang="en-US" sz="1400" dirty="0" err="1"/>
              <a:t>vašej</a:t>
            </a:r>
            <a:r>
              <a:rPr lang="en-US" sz="1400" dirty="0"/>
              <a:t> </a:t>
            </a:r>
            <a:r>
              <a:rPr lang="en-US" sz="1400" dirty="0" err="1"/>
              <a:t>organizácii</a:t>
            </a:r>
            <a:r>
              <a:rPr lang="en-US" sz="1400" dirty="0"/>
              <a:t>, </a:t>
            </a:r>
            <a:r>
              <a:rPr lang="en-US" sz="1400" dirty="0" err="1"/>
              <a:t>ako</a:t>
            </a:r>
            <a:r>
              <a:rPr lang="en-US" sz="1400" dirty="0"/>
              <a:t> </a:t>
            </a:r>
            <a:r>
              <a:rPr lang="en-US" sz="1400" dirty="0" err="1"/>
              <a:t>sú</a:t>
            </a:r>
            <a:r>
              <a:rPr lang="en-US" sz="1400" dirty="0"/>
              <a:t> </a:t>
            </a:r>
            <a:r>
              <a:rPr lang="en-US" sz="1400" dirty="0" err="1"/>
              <a:t>nástroje</a:t>
            </a:r>
            <a:r>
              <a:rPr lang="en-US" sz="1400" dirty="0"/>
              <a:t> </a:t>
            </a:r>
            <a:r>
              <a:rPr lang="en-US" sz="1400" dirty="0" err="1"/>
              <a:t>umelej</a:t>
            </a:r>
            <a:r>
              <a:rPr lang="en-US" sz="1400" dirty="0"/>
              <a:t> </a:t>
            </a:r>
            <a:r>
              <a:rPr lang="en-US" sz="1400" dirty="0" err="1"/>
              <a:t>inteligencie</a:t>
            </a:r>
            <a:r>
              <a:rPr lang="en-US" sz="1400" dirty="0"/>
              <a:t> (AI) </a:t>
            </a:r>
            <a:r>
              <a:rPr lang="en-US" sz="1400" dirty="0" err="1"/>
              <a:t>vrátane</a:t>
            </a:r>
            <a:r>
              <a:rPr lang="en-US" sz="1400" dirty="0"/>
              <a:t> ChatGPT, </a:t>
            </a:r>
            <a:r>
              <a:rPr lang="en-US" sz="1400" dirty="0" err="1"/>
              <a:t>strojového</a:t>
            </a:r>
            <a:r>
              <a:rPr lang="en-US" sz="1400" dirty="0"/>
              <a:t> </a:t>
            </a:r>
            <a:r>
              <a:rPr lang="en-US" sz="1400" dirty="0" err="1"/>
              <a:t>učenia</a:t>
            </a:r>
            <a:r>
              <a:rPr lang="en-US" sz="1400" dirty="0"/>
              <a:t> </a:t>
            </a:r>
            <a:r>
              <a:rPr lang="en-US" sz="1400" dirty="0" err="1"/>
              <a:t>alebo</a:t>
            </a:r>
            <a:r>
              <a:rPr lang="en-US" sz="1400" dirty="0"/>
              <a:t> </a:t>
            </a:r>
            <a:r>
              <a:rPr lang="en-US" sz="1400" dirty="0" err="1"/>
              <a:t>virtuálnej</a:t>
            </a:r>
            <a:r>
              <a:rPr lang="en-US" sz="1400" dirty="0"/>
              <a:t> reality (VR)?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2D2F77-8FBC-1B2F-2689-7C49DED16F63}"/>
              </a:ext>
            </a:extLst>
          </p:cNvPr>
          <p:cNvSpPr txBox="1"/>
          <p:nvPr/>
        </p:nvSpPr>
        <p:spPr>
          <a:xfrm>
            <a:off x="8061308" y="2849145"/>
            <a:ext cx="1790555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300" dirty="0">
                <a:solidFill>
                  <a:schemeClr val="bg1"/>
                </a:solidFill>
              </a:rPr>
              <a:t>Najbližších 12 mesiacov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12CF2-893E-8972-1362-9334881B4D6E}"/>
              </a:ext>
            </a:extLst>
          </p:cNvPr>
          <p:cNvSpPr txBox="1"/>
          <p:nvPr/>
        </p:nvSpPr>
        <p:spPr>
          <a:xfrm>
            <a:off x="1873917" y="2849145"/>
            <a:ext cx="1086836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300" dirty="0">
                <a:solidFill>
                  <a:schemeClr val="bg1"/>
                </a:solidFill>
              </a:rPr>
              <a:t>Skorý osvojiteľ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D54100-8BF1-D697-B214-F1AF0A1E1382}"/>
              </a:ext>
            </a:extLst>
          </p:cNvPr>
          <p:cNvSpPr txBox="1"/>
          <p:nvPr/>
        </p:nvSpPr>
        <p:spPr>
          <a:xfrm>
            <a:off x="4168850" y="2849145"/>
            <a:ext cx="1300036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300" dirty="0">
                <a:solidFill>
                  <a:schemeClr val="bg1"/>
                </a:solidFill>
              </a:rPr>
              <a:t>Súčasný osvojiteľ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B6D1CE-1982-182C-74CD-D3B1BC90E924}"/>
              </a:ext>
            </a:extLst>
          </p:cNvPr>
          <p:cNvSpPr txBox="1"/>
          <p:nvPr/>
        </p:nvSpPr>
        <p:spPr>
          <a:xfrm>
            <a:off x="1873917" y="3655673"/>
            <a:ext cx="1086836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300" dirty="0">
                <a:solidFill>
                  <a:schemeClr val="bg1"/>
                </a:solidFill>
              </a:rPr>
              <a:t>Skorý osvojiteľ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796538-2ACD-43A2-2AFA-9BF2DF08A6CC}"/>
              </a:ext>
            </a:extLst>
          </p:cNvPr>
          <p:cNvSpPr txBox="1"/>
          <p:nvPr/>
        </p:nvSpPr>
        <p:spPr>
          <a:xfrm>
            <a:off x="7829811" y="4462199"/>
            <a:ext cx="1790555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300" dirty="0">
                <a:solidFill>
                  <a:schemeClr val="bg1"/>
                </a:solidFill>
              </a:rPr>
              <a:t>Najbližších 12 mesiacov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94C8E0-16B6-CEE3-FEF9-1A98E0A68319}"/>
              </a:ext>
            </a:extLst>
          </p:cNvPr>
          <p:cNvSpPr txBox="1"/>
          <p:nvPr/>
        </p:nvSpPr>
        <p:spPr>
          <a:xfrm>
            <a:off x="1873917" y="4462201"/>
            <a:ext cx="1086836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300" dirty="0">
                <a:solidFill>
                  <a:schemeClr val="bg1"/>
                </a:solidFill>
              </a:rPr>
              <a:t>Skorý osvojiteľ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48B2A7-9A59-5B8C-79FA-8E3EDA3CEC99}"/>
              </a:ext>
            </a:extLst>
          </p:cNvPr>
          <p:cNvSpPr txBox="1"/>
          <p:nvPr/>
        </p:nvSpPr>
        <p:spPr>
          <a:xfrm>
            <a:off x="4046838" y="4462199"/>
            <a:ext cx="1300036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300" dirty="0">
                <a:solidFill>
                  <a:schemeClr val="bg1"/>
                </a:solidFill>
              </a:rPr>
              <a:t>Súčasný osvojiteľ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4559F4-C848-C5BC-62C0-7D568D686201}"/>
              </a:ext>
            </a:extLst>
          </p:cNvPr>
          <p:cNvSpPr txBox="1"/>
          <p:nvPr/>
        </p:nvSpPr>
        <p:spPr>
          <a:xfrm>
            <a:off x="1873917" y="5268728"/>
            <a:ext cx="1086836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300" dirty="0">
                <a:solidFill>
                  <a:schemeClr val="bg1"/>
                </a:solidFill>
              </a:rPr>
              <a:t>Skorý osvojiteľ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4FBC76-F0F0-76FF-BCB7-FB5826FF8F39}"/>
              </a:ext>
            </a:extLst>
          </p:cNvPr>
          <p:cNvSpPr txBox="1"/>
          <p:nvPr/>
        </p:nvSpPr>
        <p:spPr>
          <a:xfrm>
            <a:off x="3651141" y="5268727"/>
            <a:ext cx="1300036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300" dirty="0">
                <a:solidFill>
                  <a:schemeClr val="bg1"/>
                </a:solidFill>
              </a:rPr>
              <a:t>Súčasný osvojiteľ</a:t>
            </a:r>
            <a:endParaRPr lang="en-GB" sz="1300" dirty="0">
              <a:solidFill>
                <a:schemeClr val="bg1"/>
              </a:solidFill>
            </a:endParaRPr>
          </a:p>
          <a:p>
            <a:endParaRPr lang="en-GB" sz="13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25AD23-AF5A-A09E-A9C8-EF0F911558B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9" name="Triangle 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FA34AA3-58B0-33F6-AD54-6A959DFFA09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574D48D-3C2F-EA31-829F-62DDEE8214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A1D40798-C1A3-3124-6BD4-177174BE951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  <p:sp>
        <p:nvSpPr>
          <p:cNvPr id="23" name="Title 7">
            <a:extLst>
              <a:ext uri="{FF2B5EF4-FFF2-40B4-BE49-F238E27FC236}">
                <a16:creationId xmlns:a16="http://schemas.microsoft.com/office/drawing/2014/main" id="{0358F0D4-B2EB-E8B8-CD95-1A185972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17" y="769839"/>
            <a:ext cx="10801350" cy="4561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k-SK" sz="3200" b="1" dirty="0"/>
              <a:t>Viac ako polovica spoločností na Slovensku plne alebo čiastočne využíva AI a generatívnu konverzačnú AI</a:t>
            </a:r>
            <a:endParaRPr lang="en-GB" sz="3200" b="1" dirty="0"/>
          </a:p>
        </p:txBody>
      </p:sp>
      <p:sp>
        <p:nvSpPr>
          <p:cNvPr id="24" name="Rectangle: Rounded Corners 2">
            <a:extLst>
              <a:ext uri="{FF2B5EF4-FFF2-40B4-BE49-F238E27FC236}">
                <a16:creationId xmlns:a16="http://schemas.microsoft.com/office/drawing/2014/main" id="{1964320E-A67C-4699-E84B-3A90C5F42659}"/>
              </a:ext>
            </a:extLst>
          </p:cNvPr>
          <p:cNvSpPr/>
          <p:nvPr/>
        </p:nvSpPr>
        <p:spPr>
          <a:xfrm>
            <a:off x="1315711" y="3151550"/>
            <a:ext cx="9416944" cy="3437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0">
            <a:extLst>
              <a:ext uri="{FF2B5EF4-FFF2-40B4-BE49-F238E27FC236}">
                <a16:creationId xmlns:a16="http://schemas.microsoft.com/office/drawing/2014/main" id="{91AD76F3-9AE0-2F43-DF46-E26AB5764043}"/>
              </a:ext>
            </a:extLst>
          </p:cNvPr>
          <p:cNvSpPr/>
          <p:nvPr/>
        </p:nvSpPr>
        <p:spPr>
          <a:xfrm>
            <a:off x="2752443" y="3151550"/>
            <a:ext cx="2981808" cy="338554"/>
          </a:xfrm>
          <a:prstGeom prst="roundRect">
            <a:avLst/>
          </a:prstGeom>
          <a:solidFill>
            <a:srgbClr val="FE6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400" b="1" dirty="0">
                <a:solidFill>
                  <a:schemeClr val="bg1"/>
                </a:solidFill>
              </a:rPr>
              <a:t>25</a:t>
            </a:r>
            <a:r>
              <a:rPr lang="en-GB" sz="14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30" name="Rectangle: Rounded Corners 11">
            <a:extLst>
              <a:ext uri="{FF2B5EF4-FFF2-40B4-BE49-F238E27FC236}">
                <a16:creationId xmlns:a16="http://schemas.microsoft.com/office/drawing/2014/main" id="{D354B3A6-E0E1-8ED4-2649-4BE925061373}"/>
              </a:ext>
            </a:extLst>
          </p:cNvPr>
          <p:cNvSpPr/>
          <p:nvPr/>
        </p:nvSpPr>
        <p:spPr>
          <a:xfrm>
            <a:off x="5674489" y="3151550"/>
            <a:ext cx="2555111" cy="338554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b="1" dirty="0">
                <a:solidFill>
                  <a:schemeClr val="bg1"/>
                </a:solidFill>
              </a:rPr>
              <a:t>21%</a:t>
            </a:r>
          </a:p>
        </p:txBody>
      </p: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id="{3F9137C6-8532-9AF0-5EA9-B131698D08DF}"/>
              </a:ext>
            </a:extLst>
          </p:cNvPr>
          <p:cNvSpPr/>
          <p:nvPr/>
        </p:nvSpPr>
        <p:spPr>
          <a:xfrm>
            <a:off x="1315713" y="3151550"/>
            <a:ext cx="1866018" cy="34372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b="1" dirty="0">
                <a:solidFill>
                  <a:schemeClr val="bg1"/>
                </a:solidFill>
              </a:rPr>
              <a:t>1</a:t>
            </a:r>
            <a:r>
              <a:rPr lang="sk-SK" sz="1400" b="1" dirty="0">
                <a:solidFill>
                  <a:schemeClr val="bg1"/>
                </a:solidFill>
              </a:rPr>
              <a:t>5</a:t>
            </a:r>
            <a:r>
              <a:rPr lang="en-GB" sz="14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8949448A-4A2C-4EAF-F2C5-71B258599CC6}"/>
              </a:ext>
            </a:extLst>
          </p:cNvPr>
          <p:cNvSpPr txBox="1"/>
          <p:nvPr/>
        </p:nvSpPr>
        <p:spPr>
          <a:xfrm>
            <a:off x="1285499" y="286639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>
                <a:solidFill>
                  <a:schemeClr val="accent4"/>
                </a:solidFill>
              </a:rPr>
              <a:t>UMELÁ INTELIGENCIA</a:t>
            </a:r>
            <a:endParaRPr lang="en-GB" sz="1200" b="1" dirty="0">
              <a:solidFill>
                <a:schemeClr val="accent4"/>
              </a:solidFill>
            </a:endParaRPr>
          </a:p>
        </p:txBody>
      </p:sp>
      <p:sp>
        <p:nvSpPr>
          <p:cNvPr id="32" name="Rectangle: Rounded Corners 33">
            <a:extLst>
              <a:ext uri="{FF2B5EF4-FFF2-40B4-BE49-F238E27FC236}">
                <a16:creationId xmlns:a16="http://schemas.microsoft.com/office/drawing/2014/main" id="{E41ACB24-31EB-86AA-6026-F28B6B769D3E}"/>
              </a:ext>
            </a:extLst>
          </p:cNvPr>
          <p:cNvSpPr/>
          <p:nvPr/>
        </p:nvSpPr>
        <p:spPr>
          <a:xfrm>
            <a:off x="1315711" y="3987108"/>
            <a:ext cx="9416944" cy="3437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4">
            <a:extLst>
              <a:ext uri="{FF2B5EF4-FFF2-40B4-BE49-F238E27FC236}">
                <a16:creationId xmlns:a16="http://schemas.microsoft.com/office/drawing/2014/main" id="{DFC5463C-BC46-D557-C5DE-5882D6C693DA}"/>
              </a:ext>
            </a:extLst>
          </p:cNvPr>
          <p:cNvSpPr/>
          <p:nvPr/>
        </p:nvSpPr>
        <p:spPr>
          <a:xfrm>
            <a:off x="3866980" y="3992274"/>
            <a:ext cx="4155273" cy="333831"/>
          </a:xfrm>
          <a:prstGeom prst="roundRect">
            <a:avLst/>
          </a:prstGeom>
          <a:solidFill>
            <a:srgbClr val="FE4C34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400" b="1" dirty="0">
                <a:solidFill>
                  <a:schemeClr val="bg1"/>
                </a:solidFill>
              </a:rPr>
              <a:t>19</a:t>
            </a:r>
            <a:r>
              <a:rPr lang="en-GB" sz="14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36" name="Rectangle: Rounded Corners 36">
            <a:extLst>
              <a:ext uri="{FF2B5EF4-FFF2-40B4-BE49-F238E27FC236}">
                <a16:creationId xmlns:a16="http://schemas.microsoft.com/office/drawing/2014/main" id="{53952D66-45AD-AE35-0C17-C2DBA0079088}"/>
              </a:ext>
            </a:extLst>
          </p:cNvPr>
          <p:cNvSpPr/>
          <p:nvPr/>
        </p:nvSpPr>
        <p:spPr>
          <a:xfrm>
            <a:off x="2752443" y="3987108"/>
            <a:ext cx="2069424" cy="332037"/>
          </a:xfrm>
          <a:prstGeom prst="roundRect">
            <a:avLst/>
          </a:prstGeom>
          <a:solidFill>
            <a:srgbClr val="FE2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400" b="1" dirty="0">
                <a:solidFill>
                  <a:schemeClr val="bg1"/>
                </a:solidFill>
              </a:rPr>
              <a:t>15</a:t>
            </a:r>
            <a:r>
              <a:rPr lang="en-GB" sz="14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34C7760-DA54-A98F-9FEB-DD5F58BC27CE}"/>
              </a:ext>
            </a:extLst>
          </p:cNvPr>
          <p:cNvSpPr/>
          <p:nvPr/>
        </p:nvSpPr>
        <p:spPr>
          <a:xfrm>
            <a:off x="1315713" y="3987108"/>
            <a:ext cx="1560105" cy="334193"/>
          </a:xfrm>
          <a:prstGeom prst="roundRect">
            <a:avLst/>
          </a:prstGeom>
          <a:solidFill>
            <a:srgbClr val="BB1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b="1" dirty="0">
                <a:solidFill>
                  <a:schemeClr val="bg1"/>
                </a:solidFill>
              </a:rPr>
              <a:t>1</a:t>
            </a:r>
            <a:r>
              <a:rPr lang="sk-SK" sz="1400" b="1" dirty="0">
                <a:solidFill>
                  <a:schemeClr val="bg1"/>
                </a:solidFill>
              </a:rPr>
              <a:t>3</a:t>
            </a:r>
            <a:r>
              <a:rPr lang="en-GB" sz="14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40" name="TextBox 17">
            <a:extLst>
              <a:ext uri="{FF2B5EF4-FFF2-40B4-BE49-F238E27FC236}">
                <a16:creationId xmlns:a16="http://schemas.microsoft.com/office/drawing/2014/main" id="{BBA780B7-43F0-5243-BF42-ABB3385839AA}"/>
              </a:ext>
            </a:extLst>
          </p:cNvPr>
          <p:cNvSpPr txBox="1"/>
          <p:nvPr/>
        </p:nvSpPr>
        <p:spPr>
          <a:xfrm>
            <a:off x="1278763" y="3696202"/>
            <a:ext cx="5280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BB1701"/>
                </a:solidFill>
              </a:rPr>
              <a:t>GENERATÍVNA KONVERZAČNÁ AI</a:t>
            </a:r>
            <a:r>
              <a:rPr lang="sk-SK" sz="1200" b="1" dirty="0">
                <a:solidFill>
                  <a:srgbClr val="BB1701"/>
                </a:solidFill>
              </a:rPr>
              <a:t> (Chat GPT, </a:t>
            </a:r>
            <a:r>
              <a:rPr lang="sk-SK" sz="1200" b="1" dirty="0" err="1">
                <a:solidFill>
                  <a:srgbClr val="BB1701"/>
                </a:solidFill>
              </a:rPr>
              <a:t>Gemini</a:t>
            </a:r>
            <a:r>
              <a:rPr lang="sk-SK" sz="1200" b="1" dirty="0">
                <a:solidFill>
                  <a:srgbClr val="BB1701"/>
                </a:solidFill>
              </a:rPr>
              <a:t> alebo DALLE)</a:t>
            </a:r>
            <a:endParaRPr lang="en-GB" sz="1200" b="1" dirty="0">
              <a:solidFill>
                <a:srgbClr val="BB1701"/>
              </a:solidFill>
            </a:endParaRPr>
          </a:p>
        </p:txBody>
      </p:sp>
      <p:sp>
        <p:nvSpPr>
          <p:cNvPr id="41" name="TextBox 7">
            <a:extLst>
              <a:ext uri="{FF2B5EF4-FFF2-40B4-BE49-F238E27FC236}">
                <a16:creationId xmlns:a16="http://schemas.microsoft.com/office/drawing/2014/main" id="{1DCFA197-15F8-68BB-465C-FECA14D7E7FE}"/>
              </a:ext>
            </a:extLst>
          </p:cNvPr>
          <p:cNvSpPr txBox="1"/>
          <p:nvPr/>
        </p:nvSpPr>
        <p:spPr>
          <a:xfrm>
            <a:off x="1315711" y="3185985"/>
            <a:ext cx="10166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>
                <a:solidFill>
                  <a:schemeClr val="bg1"/>
                </a:solidFill>
              </a:rPr>
              <a:t>Plne využíva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42" name="TextBox 12">
            <a:extLst>
              <a:ext uri="{FF2B5EF4-FFF2-40B4-BE49-F238E27FC236}">
                <a16:creationId xmlns:a16="http://schemas.microsoft.com/office/drawing/2014/main" id="{276D3410-9E9A-D87D-7DC3-161C00306C12}"/>
              </a:ext>
            </a:extLst>
          </p:cNvPr>
          <p:cNvSpPr txBox="1"/>
          <p:nvPr/>
        </p:nvSpPr>
        <p:spPr>
          <a:xfrm>
            <a:off x="3172272" y="3195673"/>
            <a:ext cx="11160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>
                <a:solidFill>
                  <a:schemeClr val="bg1"/>
                </a:solidFill>
              </a:rPr>
              <a:t>Z časti využíva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44" name="Rectangle: Rounded Corners 40">
            <a:extLst>
              <a:ext uri="{FF2B5EF4-FFF2-40B4-BE49-F238E27FC236}">
                <a16:creationId xmlns:a16="http://schemas.microsoft.com/office/drawing/2014/main" id="{786662EE-6921-DE49-F135-6ABCC1E05CFA}"/>
              </a:ext>
            </a:extLst>
          </p:cNvPr>
          <p:cNvSpPr/>
          <p:nvPr/>
        </p:nvSpPr>
        <p:spPr>
          <a:xfrm>
            <a:off x="1315711" y="4812270"/>
            <a:ext cx="9416944" cy="3437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41">
            <a:extLst>
              <a:ext uri="{FF2B5EF4-FFF2-40B4-BE49-F238E27FC236}">
                <a16:creationId xmlns:a16="http://schemas.microsoft.com/office/drawing/2014/main" id="{334D452A-5BB8-4598-E4A4-99AEC64F5A16}"/>
              </a:ext>
            </a:extLst>
          </p:cNvPr>
          <p:cNvSpPr/>
          <p:nvPr/>
        </p:nvSpPr>
        <p:spPr>
          <a:xfrm>
            <a:off x="3866980" y="4817436"/>
            <a:ext cx="4259253" cy="33855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b="1" dirty="0"/>
              <a:t>2</a:t>
            </a:r>
            <a:r>
              <a:rPr lang="sk-SK" sz="1400" b="1" dirty="0"/>
              <a:t>0</a:t>
            </a:r>
            <a:r>
              <a:rPr lang="en-GB" sz="1400" b="1" dirty="0"/>
              <a:t>%</a:t>
            </a:r>
          </a:p>
        </p:txBody>
      </p:sp>
      <p:sp>
        <p:nvSpPr>
          <p:cNvPr id="46" name="Rectangle: Rounded Corners 43">
            <a:extLst>
              <a:ext uri="{FF2B5EF4-FFF2-40B4-BE49-F238E27FC236}">
                <a16:creationId xmlns:a16="http://schemas.microsoft.com/office/drawing/2014/main" id="{F7032564-2CCB-4399-5E6F-BA5F5075351E}"/>
              </a:ext>
            </a:extLst>
          </p:cNvPr>
          <p:cNvSpPr/>
          <p:nvPr/>
        </p:nvSpPr>
        <p:spPr>
          <a:xfrm>
            <a:off x="2752443" y="4812270"/>
            <a:ext cx="2906660" cy="338554"/>
          </a:xfrm>
          <a:prstGeom prst="roundRect">
            <a:avLst/>
          </a:prstGeom>
          <a:solidFill>
            <a:srgbClr val="9A5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b="1" dirty="0"/>
              <a:t>2</a:t>
            </a:r>
            <a:r>
              <a:rPr lang="sk-SK" sz="1400" b="1" dirty="0"/>
              <a:t>5</a:t>
            </a:r>
            <a:r>
              <a:rPr lang="en-GB" sz="1400" b="1" dirty="0"/>
              <a:t>%</a:t>
            </a:r>
          </a:p>
        </p:txBody>
      </p:sp>
      <p:sp>
        <p:nvSpPr>
          <p:cNvPr id="47" name="Rectangle: Rounded Corners 44">
            <a:extLst>
              <a:ext uri="{FF2B5EF4-FFF2-40B4-BE49-F238E27FC236}">
                <a16:creationId xmlns:a16="http://schemas.microsoft.com/office/drawing/2014/main" id="{40832A1E-6646-06B7-7F6A-9EEAE1FDB0EE}"/>
              </a:ext>
            </a:extLst>
          </p:cNvPr>
          <p:cNvSpPr/>
          <p:nvPr/>
        </p:nvSpPr>
        <p:spPr>
          <a:xfrm>
            <a:off x="1315713" y="4812270"/>
            <a:ext cx="1767812" cy="34372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b="1" dirty="0"/>
              <a:t>1</a:t>
            </a:r>
            <a:r>
              <a:rPr lang="sk-SK" sz="1400" b="1" dirty="0"/>
              <a:t>5</a:t>
            </a:r>
            <a:r>
              <a:rPr lang="en-GB" sz="1400" b="1" dirty="0"/>
              <a:t>%</a:t>
            </a:r>
          </a:p>
        </p:txBody>
      </p:sp>
      <p:sp>
        <p:nvSpPr>
          <p:cNvPr id="48" name="TextBox 18">
            <a:extLst>
              <a:ext uri="{FF2B5EF4-FFF2-40B4-BE49-F238E27FC236}">
                <a16:creationId xmlns:a16="http://schemas.microsoft.com/office/drawing/2014/main" id="{E95BA938-A7A3-C024-9C80-67D466063898}"/>
              </a:ext>
            </a:extLst>
          </p:cNvPr>
          <p:cNvSpPr txBox="1"/>
          <p:nvPr/>
        </p:nvSpPr>
        <p:spPr>
          <a:xfrm>
            <a:off x="1278763" y="4528311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9A53D5"/>
                </a:solidFill>
              </a:rPr>
              <a:t>STROJOVÉ UČENIE</a:t>
            </a:r>
          </a:p>
        </p:txBody>
      </p:sp>
      <p:sp>
        <p:nvSpPr>
          <p:cNvPr id="49" name="TextBox 45">
            <a:extLst>
              <a:ext uri="{FF2B5EF4-FFF2-40B4-BE49-F238E27FC236}">
                <a16:creationId xmlns:a16="http://schemas.microsoft.com/office/drawing/2014/main" id="{23890319-D157-0C1D-32CA-C898ECCEF965}"/>
              </a:ext>
            </a:extLst>
          </p:cNvPr>
          <p:cNvSpPr txBox="1"/>
          <p:nvPr/>
        </p:nvSpPr>
        <p:spPr>
          <a:xfrm>
            <a:off x="1315711" y="4846705"/>
            <a:ext cx="10166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>
                <a:solidFill>
                  <a:schemeClr val="bg1"/>
                </a:solidFill>
              </a:rPr>
              <a:t>Plne využíva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0" name="TextBox 46">
            <a:extLst>
              <a:ext uri="{FF2B5EF4-FFF2-40B4-BE49-F238E27FC236}">
                <a16:creationId xmlns:a16="http://schemas.microsoft.com/office/drawing/2014/main" id="{31FB6B5E-0397-921C-C1D2-D93C2BA39322}"/>
              </a:ext>
            </a:extLst>
          </p:cNvPr>
          <p:cNvSpPr txBox="1"/>
          <p:nvPr/>
        </p:nvSpPr>
        <p:spPr>
          <a:xfrm>
            <a:off x="3079912" y="4856393"/>
            <a:ext cx="1148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>
                <a:solidFill>
                  <a:schemeClr val="bg1"/>
                </a:solidFill>
              </a:rPr>
              <a:t>Z časti využíva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1" name="TextBox 42">
            <a:extLst>
              <a:ext uri="{FF2B5EF4-FFF2-40B4-BE49-F238E27FC236}">
                <a16:creationId xmlns:a16="http://schemas.microsoft.com/office/drawing/2014/main" id="{68704233-AAB1-E091-F12D-EC2C7B5DF6C6}"/>
              </a:ext>
            </a:extLst>
          </p:cNvPr>
          <p:cNvSpPr txBox="1"/>
          <p:nvPr/>
        </p:nvSpPr>
        <p:spPr>
          <a:xfrm>
            <a:off x="5674489" y="4852441"/>
            <a:ext cx="18966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>
                <a:solidFill>
                  <a:schemeClr val="bg1"/>
                </a:solidFill>
              </a:rPr>
              <a:t>Plánujú používať do 1 roka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2" name="Rectangle: Rounded Corners 47">
            <a:extLst>
              <a:ext uri="{FF2B5EF4-FFF2-40B4-BE49-F238E27FC236}">
                <a16:creationId xmlns:a16="http://schemas.microsoft.com/office/drawing/2014/main" id="{739FBF8E-51E4-D9C5-776A-8F4EC974058C}"/>
              </a:ext>
            </a:extLst>
          </p:cNvPr>
          <p:cNvSpPr/>
          <p:nvPr/>
        </p:nvSpPr>
        <p:spPr>
          <a:xfrm>
            <a:off x="1324943" y="5617057"/>
            <a:ext cx="9416944" cy="3437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: Rounded Corners 48">
            <a:extLst>
              <a:ext uri="{FF2B5EF4-FFF2-40B4-BE49-F238E27FC236}">
                <a16:creationId xmlns:a16="http://schemas.microsoft.com/office/drawing/2014/main" id="{5B12BAC8-FCB3-39C6-5CC9-2C46F0070077}"/>
              </a:ext>
            </a:extLst>
          </p:cNvPr>
          <p:cNvSpPr/>
          <p:nvPr/>
        </p:nvSpPr>
        <p:spPr>
          <a:xfrm>
            <a:off x="3876213" y="5622223"/>
            <a:ext cx="3716076" cy="338554"/>
          </a:xfrm>
          <a:prstGeom prst="roundRect">
            <a:avLst/>
          </a:prstGeom>
          <a:solidFill>
            <a:srgbClr val="57B7E7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400" b="1" dirty="0"/>
              <a:t>17</a:t>
            </a:r>
            <a:r>
              <a:rPr lang="en-GB" sz="1400" b="1" dirty="0"/>
              <a:t>%</a:t>
            </a:r>
          </a:p>
        </p:txBody>
      </p:sp>
      <p:sp>
        <p:nvSpPr>
          <p:cNvPr id="54" name="Rectangle: Rounded Corners 50">
            <a:extLst>
              <a:ext uri="{FF2B5EF4-FFF2-40B4-BE49-F238E27FC236}">
                <a16:creationId xmlns:a16="http://schemas.microsoft.com/office/drawing/2014/main" id="{0BFBFF9D-F0A3-CBA3-F2F2-DB9D493665FC}"/>
              </a:ext>
            </a:extLst>
          </p:cNvPr>
          <p:cNvSpPr/>
          <p:nvPr/>
        </p:nvSpPr>
        <p:spPr>
          <a:xfrm>
            <a:off x="2752443" y="5617057"/>
            <a:ext cx="2521521" cy="338554"/>
          </a:xfrm>
          <a:prstGeom prst="roundRect">
            <a:avLst/>
          </a:prstGeom>
          <a:solidFill>
            <a:srgbClr val="57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b="1" dirty="0"/>
              <a:t>2</a:t>
            </a:r>
            <a:r>
              <a:rPr lang="sk-SK" sz="1400" b="1" dirty="0"/>
              <a:t>3</a:t>
            </a:r>
            <a:r>
              <a:rPr lang="en-GB" sz="1400" b="1" dirty="0"/>
              <a:t>%</a:t>
            </a:r>
          </a:p>
        </p:txBody>
      </p:sp>
      <p:sp>
        <p:nvSpPr>
          <p:cNvPr id="57" name="Rectangle: Rounded Corners 51">
            <a:extLst>
              <a:ext uri="{FF2B5EF4-FFF2-40B4-BE49-F238E27FC236}">
                <a16:creationId xmlns:a16="http://schemas.microsoft.com/office/drawing/2014/main" id="{490FF2E2-8A71-6380-2DE7-5043AF288750}"/>
              </a:ext>
            </a:extLst>
          </p:cNvPr>
          <p:cNvSpPr/>
          <p:nvPr/>
        </p:nvSpPr>
        <p:spPr>
          <a:xfrm>
            <a:off x="1313372" y="5609683"/>
            <a:ext cx="1439071" cy="3437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400" b="1" dirty="0"/>
              <a:t>9</a:t>
            </a:r>
            <a:r>
              <a:rPr lang="en-GB" sz="1400" b="1" dirty="0"/>
              <a:t>%</a:t>
            </a:r>
          </a:p>
        </p:txBody>
      </p:sp>
      <p:sp>
        <p:nvSpPr>
          <p:cNvPr id="58" name="TextBox 52">
            <a:extLst>
              <a:ext uri="{FF2B5EF4-FFF2-40B4-BE49-F238E27FC236}">
                <a16:creationId xmlns:a16="http://schemas.microsoft.com/office/drawing/2014/main" id="{AF21481A-061D-59BA-6249-9D2C02636483}"/>
              </a:ext>
            </a:extLst>
          </p:cNvPr>
          <p:cNvSpPr txBox="1"/>
          <p:nvPr/>
        </p:nvSpPr>
        <p:spPr>
          <a:xfrm>
            <a:off x="1324943" y="5651492"/>
            <a:ext cx="984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>
                <a:solidFill>
                  <a:schemeClr val="bg1"/>
                </a:solidFill>
              </a:rPr>
              <a:t>Plne využíva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9" name="TextBox 53">
            <a:extLst>
              <a:ext uri="{FF2B5EF4-FFF2-40B4-BE49-F238E27FC236}">
                <a16:creationId xmlns:a16="http://schemas.microsoft.com/office/drawing/2014/main" id="{0C91A37C-5854-8553-7FD3-07C12655E848}"/>
              </a:ext>
            </a:extLst>
          </p:cNvPr>
          <p:cNvSpPr txBox="1"/>
          <p:nvPr/>
        </p:nvSpPr>
        <p:spPr>
          <a:xfrm>
            <a:off x="2749051" y="5657228"/>
            <a:ext cx="1148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>
                <a:solidFill>
                  <a:schemeClr val="bg1"/>
                </a:solidFill>
              </a:rPr>
              <a:t>Z časti využíva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60" name="TextBox 49">
            <a:extLst>
              <a:ext uri="{FF2B5EF4-FFF2-40B4-BE49-F238E27FC236}">
                <a16:creationId xmlns:a16="http://schemas.microsoft.com/office/drawing/2014/main" id="{A5B541FA-C066-9D2A-9F2B-48EC419FF353}"/>
              </a:ext>
            </a:extLst>
          </p:cNvPr>
          <p:cNvSpPr txBox="1"/>
          <p:nvPr/>
        </p:nvSpPr>
        <p:spPr>
          <a:xfrm>
            <a:off x="5273964" y="5668837"/>
            <a:ext cx="18966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>
                <a:solidFill>
                  <a:schemeClr val="bg1"/>
                </a:solidFill>
              </a:rPr>
              <a:t>Plánujú používať do 1 roka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61" name="TextBox 19">
            <a:extLst>
              <a:ext uri="{FF2B5EF4-FFF2-40B4-BE49-F238E27FC236}">
                <a16:creationId xmlns:a16="http://schemas.microsoft.com/office/drawing/2014/main" id="{BAC1A22B-9AFA-2F99-7714-678A4300EA4E}"/>
              </a:ext>
            </a:extLst>
          </p:cNvPr>
          <p:cNvSpPr txBox="1"/>
          <p:nvPr/>
        </p:nvSpPr>
        <p:spPr>
          <a:xfrm>
            <a:off x="1278763" y="5340058"/>
            <a:ext cx="1765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>
                <a:solidFill>
                  <a:schemeClr val="accent1"/>
                </a:solidFill>
              </a:rPr>
              <a:t>VIRTUÁLNA REALITA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D19BDB6D-F3A0-BEDE-2D99-EC0CFD1EB93C}"/>
              </a:ext>
            </a:extLst>
          </p:cNvPr>
          <p:cNvSpPr txBox="1"/>
          <p:nvPr/>
        </p:nvSpPr>
        <p:spPr>
          <a:xfrm>
            <a:off x="1315711" y="4021543"/>
            <a:ext cx="10166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>
                <a:solidFill>
                  <a:schemeClr val="bg1"/>
                </a:solidFill>
              </a:rPr>
              <a:t>Plne využíva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63" name="TextBox 39">
            <a:extLst>
              <a:ext uri="{FF2B5EF4-FFF2-40B4-BE49-F238E27FC236}">
                <a16:creationId xmlns:a16="http://schemas.microsoft.com/office/drawing/2014/main" id="{983C31F8-B743-B2E2-7A74-32EF8B7F2D3F}"/>
              </a:ext>
            </a:extLst>
          </p:cNvPr>
          <p:cNvSpPr txBox="1"/>
          <p:nvPr/>
        </p:nvSpPr>
        <p:spPr>
          <a:xfrm>
            <a:off x="2883820" y="4020710"/>
            <a:ext cx="1148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>
                <a:solidFill>
                  <a:schemeClr val="bg1"/>
                </a:solidFill>
              </a:rPr>
              <a:t>Z časti využíva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64" name="TextBox 35">
            <a:extLst>
              <a:ext uri="{FF2B5EF4-FFF2-40B4-BE49-F238E27FC236}">
                <a16:creationId xmlns:a16="http://schemas.microsoft.com/office/drawing/2014/main" id="{CF65ECFF-023B-FDB6-B713-3BD8E418023E}"/>
              </a:ext>
            </a:extLst>
          </p:cNvPr>
          <p:cNvSpPr txBox="1"/>
          <p:nvPr/>
        </p:nvSpPr>
        <p:spPr>
          <a:xfrm>
            <a:off x="4829869" y="4027858"/>
            <a:ext cx="18966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>
                <a:solidFill>
                  <a:schemeClr val="bg1"/>
                </a:solidFill>
              </a:rPr>
              <a:t>Plánujú používať do 1 roka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65" name="TextBox 35">
            <a:extLst>
              <a:ext uri="{FF2B5EF4-FFF2-40B4-BE49-F238E27FC236}">
                <a16:creationId xmlns:a16="http://schemas.microsoft.com/office/drawing/2014/main" id="{22115978-593A-569A-585A-8B5F3EAD6815}"/>
              </a:ext>
            </a:extLst>
          </p:cNvPr>
          <p:cNvSpPr txBox="1"/>
          <p:nvPr/>
        </p:nvSpPr>
        <p:spPr>
          <a:xfrm>
            <a:off x="5734251" y="3201597"/>
            <a:ext cx="18678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>
                <a:solidFill>
                  <a:schemeClr val="bg1"/>
                </a:solidFill>
              </a:rPr>
              <a:t>Plánujú používať do 1 roka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77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4" descr="3b93415e-7290-4a92-bb59-08dd18b95704 A1: Artificial Intelligence (AI) - How would you describe your organization's use of the following growing technologies such as Artificial Intelligence (AI) tools including ChatGPT, Machine Learning, or Virtual Reality (VR)? by Industry Banner">
            <a:extLst>
              <a:ext uri="{FF2B5EF4-FFF2-40B4-BE49-F238E27FC236}">
                <a16:creationId xmlns:a16="http://schemas.microsoft.com/office/drawing/2014/main" id="{A2083410-258B-02C2-13BB-33692805A86A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5228036"/>
              </p:ext>
            </p:extLst>
          </p:nvPr>
        </p:nvGraphicFramePr>
        <p:xfrm>
          <a:off x="1019175" y="2374068"/>
          <a:ext cx="10842443" cy="3661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7">
            <a:extLst>
              <a:ext uri="{FF2B5EF4-FFF2-40B4-BE49-F238E27FC236}">
                <a16:creationId xmlns:a16="http://schemas.microsoft.com/office/drawing/2014/main" id="{A0C1E71E-7954-A391-4412-9E84BA9F6FAE}"/>
              </a:ext>
            </a:extLst>
          </p:cNvPr>
          <p:cNvSpPr txBox="1">
            <a:spLocks/>
          </p:cNvSpPr>
          <p:nvPr/>
        </p:nvSpPr>
        <p:spPr>
          <a:xfrm>
            <a:off x="695325" y="543463"/>
            <a:ext cx="108013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000" b="0" kern="1200">
                <a:solidFill>
                  <a:srgbClr val="E0690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sk-SK" sz="3200" b="1" dirty="0"/>
              <a:t>Informačné technológie majú v zavádzaní AI náskok pred ostatnými sektormi, hoci Energetika (52%) a Finančníctvo (48%) sa tiež približujú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534471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B1F4649-CEB9-28AE-B893-6F431FEFD04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14" name="Triangle 1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A509EDF-66F2-6E33-CF3C-0BDDB12B531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3AE8A0-BD48-BE00-A64E-3F63DC0FCF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>
              <a:hlinkClick r:id="rId3" action="ppaction://hlinksldjump"/>
              <a:extLst>
                <a:ext uri="{FF2B5EF4-FFF2-40B4-BE49-F238E27FC236}">
                  <a16:creationId xmlns:a16="http://schemas.microsoft.com/office/drawing/2014/main" id="{F63721A5-7379-DEA3-10C9-7C9844EA367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  <p:sp>
        <p:nvSpPr>
          <p:cNvPr id="44" name="Title 43">
            <a:extLst>
              <a:ext uri="{FF2B5EF4-FFF2-40B4-BE49-F238E27FC236}">
                <a16:creationId xmlns:a16="http://schemas.microsoft.com/office/drawing/2014/main" id="{EC80B75B-6896-F61D-E08A-E3B09DD5A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3" y="529956"/>
            <a:ext cx="10694672" cy="9196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b="1" dirty="0">
                <a:latin typeface="Arial"/>
                <a:ea typeface="Calibri"/>
                <a:cs typeface="Arial"/>
              </a:rPr>
              <a:t>Vedúci pracovníci, manažéri a kancelárski pracovníci majú pozitívnejší pocit z vplyvu umelej inteligencie na ich prácu</a:t>
            </a:r>
            <a:br>
              <a:rPr lang="pl-PL" b="1" dirty="0">
                <a:latin typeface="Arial"/>
                <a:ea typeface="Calibri"/>
                <a:cs typeface="Arial"/>
              </a:rPr>
            </a:br>
            <a:r>
              <a:rPr lang="pl-PL" sz="2400" dirty="0">
                <a:latin typeface="Arial"/>
                <a:ea typeface="Calibri"/>
                <a:cs typeface="Arial"/>
              </a:rPr>
              <a:t>Dokonca polovica pracovníkov v továrni je k tomu tiež pozitívne naklonená</a:t>
            </a:r>
            <a:endParaRPr lang="en-US" sz="2400" dirty="0"/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7040F50D-982B-9D74-5058-E2F8920434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8999929"/>
              </p:ext>
            </p:extLst>
          </p:nvPr>
        </p:nvGraphicFramePr>
        <p:xfrm>
          <a:off x="412972" y="3427224"/>
          <a:ext cx="3784906" cy="298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Ovál 17">
            <a:extLst>
              <a:ext uri="{FF2B5EF4-FFF2-40B4-BE49-F238E27FC236}">
                <a16:creationId xmlns:a16="http://schemas.microsoft.com/office/drawing/2014/main" id="{89654400-F1CB-B8C0-F7BB-CBBA6C3DEF89}"/>
              </a:ext>
            </a:extLst>
          </p:cNvPr>
          <p:cNvSpPr/>
          <p:nvPr/>
        </p:nvSpPr>
        <p:spPr>
          <a:xfrm>
            <a:off x="3515204" y="2932152"/>
            <a:ext cx="187286" cy="165253"/>
          </a:xfrm>
          <a:prstGeom prst="ellipse">
            <a:avLst/>
          </a:prstGeom>
          <a:solidFill>
            <a:srgbClr val="D29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A7339D0F-EA99-0C91-6ECA-AE55411E4E81}"/>
              </a:ext>
            </a:extLst>
          </p:cNvPr>
          <p:cNvSpPr/>
          <p:nvPr/>
        </p:nvSpPr>
        <p:spPr>
          <a:xfrm>
            <a:off x="6493873" y="2912130"/>
            <a:ext cx="187286" cy="165253"/>
          </a:xfrm>
          <a:prstGeom prst="ellipse">
            <a:avLst/>
          </a:prstGeom>
          <a:solidFill>
            <a:srgbClr val="AC4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979C63E-35E4-26E6-B5A8-D37C80D8A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6831" y="2853500"/>
            <a:ext cx="1630132" cy="322558"/>
          </a:xfrm>
        </p:spPr>
        <p:txBody>
          <a:bodyPr/>
          <a:lstStyle/>
          <a:p>
            <a:pPr indent="0">
              <a:buNone/>
            </a:pPr>
            <a:r>
              <a:rPr lang="sk-SK" sz="1600" dirty="0"/>
              <a:t>Výrazne pozitívne</a:t>
            </a:r>
            <a:endParaRPr lang="en-US" sz="16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6903BC6-0FE0-8ED6-D1C5-BBEE7D5C8F9C}"/>
              </a:ext>
            </a:extLst>
          </p:cNvPr>
          <p:cNvSpPr txBox="1">
            <a:spLocks/>
          </p:cNvSpPr>
          <p:nvPr/>
        </p:nvSpPr>
        <p:spPr>
          <a:xfrm>
            <a:off x="3928162" y="2863819"/>
            <a:ext cx="1630132" cy="3225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dirty="0"/>
              <a:t>Mierne pozitívne</a:t>
            </a:r>
            <a:endParaRPr lang="en-US" sz="160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D732DA-0F1E-F405-E04D-D3F0893674BD}"/>
              </a:ext>
            </a:extLst>
          </p:cNvPr>
          <p:cNvSpPr txBox="1">
            <a:spLocks/>
          </p:cNvSpPr>
          <p:nvPr/>
        </p:nvSpPr>
        <p:spPr>
          <a:xfrm>
            <a:off x="1926928" y="5134847"/>
            <a:ext cx="871803" cy="190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400" b="1" dirty="0"/>
              <a:t>65%</a:t>
            </a:r>
            <a:endParaRPr lang="en-US" sz="2400" b="1" dirty="0"/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D8689E8F-8E08-2F84-7F7A-40908EC23602}"/>
              </a:ext>
            </a:extLst>
          </p:cNvPr>
          <p:cNvSpPr txBox="1"/>
          <p:nvPr/>
        </p:nvSpPr>
        <p:spPr>
          <a:xfrm>
            <a:off x="1723564" y="4534870"/>
            <a:ext cx="120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>
                <a:solidFill>
                  <a:schemeClr val="accent1">
                    <a:lumMod val="50000"/>
                  </a:schemeClr>
                </a:solidFill>
              </a:rPr>
              <a:t>Vedúci pracovníci</a:t>
            </a:r>
            <a:endParaRPr lang="en-GB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8A970337-5DD3-4B4A-663A-2F5077290A53}"/>
              </a:ext>
            </a:extLst>
          </p:cNvPr>
          <p:cNvSpPr txBox="1"/>
          <p:nvPr/>
        </p:nvSpPr>
        <p:spPr>
          <a:xfrm>
            <a:off x="718803" y="2050530"/>
            <a:ext cx="103918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b="1" dirty="0"/>
              <a:t>Aký je všeobecný názor pracovníkov vo vašej organizácii na budúcnosť umelej inteligencie a jej vplyv na ich prácu?</a:t>
            </a:r>
          </a:p>
        </p:txBody>
      </p:sp>
      <p:graphicFrame>
        <p:nvGraphicFramePr>
          <p:cNvPr id="29" name="Graf 28">
            <a:extLst>
              <a:ext uri="{FF2B5EF4-FFF2-40B4-BE49-F238E27FC236}">
                <a16:creationId xmlns:a16="http://schemas.microsoft.com/office/drawing/2014/main" id="{E3033349-E096-CA5E-7850-F7DD00EFB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2762432"/>
              </p:ext>
            </p:extLst>
          </p:nvPr>
        </p:nvGraphicFramePr>
        <p:xfrm>
          <a:off x="2898930" y="3430776"/>
          <a:ext cx="3784906" cy="298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Graf 29">
            <a:extLst>
              <a:ext uri="{FF2B5EF4-FFF2-40B4-BE49-F238E27FC236}">
                <a16:creationId xmlns:a16="http://schemas.microsoft.com/office/drawing/2014/main" id="{42888D7E-FA08-8DAD-6277-67305773B1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0791088"/>
              </p:ext>
            </p:extLst>
          </p:nvPr>
        </p:nvGraphicFramePr>
        <p:xfrm>
          <a:off x="5508164" y="3429000"/>
          <a:ext cx="3784906" cy="298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1" name="Graf 30">
            <a:extLst>
              <a:ext uri="{FF2B5EF4-FFF2-40B4-BE49-F238E27FC236}">
                <a16:creationId xmlns:a16="http://schemas.microsoft.com/office/drawing/2014/main" id="{36585409-7324-179D-CD1D-FBF4CD4DF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332895"/>
              </p:ext>
            </p:extLst>
          </p:nvPr>
        </p:nvGraphicFramePr>
        <p:xfrm>
          <a:off x="8031808" y="3429000"/>
          <a:ext cx="3784906" cy="298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2" name="TextBox 18">
            <a:extLst>
              <a:ext uri="{FF2B5EF4-FFF2-40B4-BE49-F238E27FC236}">
                <a16:creationId xmlns:a16="http://schemas.microsoft.com/office/drawing/2014/main" id="{811AA7B6-96CB-ED47-5205-240CB8ACF9F2}"/>
              </a:ext>
            </a:extLst>
          </p:cNvPr>
          <p:cNvSpPr txBox="1"/>
          <p:nvPr/>
        </p:nvSpPr>
        <p:spPr>
          <a:xfrm>
            <a:off x="4189626" y="4478185"/>
            <a:ext cx="120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>
                <a:solidFill>
                  <a:schemeClr val="accent1">
                    <a:lumMod val="50000"/>
                  </a:schemeClr>
                </a:solidFill>
              </a:rPr>
              <a:t>Manažéri alebo nadriadení</a:t>
            </a:r>
            <a:endParaRPr lang="en-GB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id="{0F0D434E-F37C-94DA-0E54-65D7D757E760}"/>
              </a:ext>
            </a:extLst>
          </p:cNvPr>
          <p:cNvSpPr txBox="1"/>
          <p:nvPr/>
        </p:nvSpPr>
        <p:spPr>
          <a:xfrm>
            <a:off x="6841292" y="4570517"/>
            <a:ext cx="120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>
                <a:solidFill>
                  <a:schemeClr val="accent1">
                    <a:lumMod val="50000"/>
                  </a:schemeClr>
                </a:solidFill>
              </a:rPr>
              <a:t>Administratívni pracovníci</a:t>
            </a:r>
            <a:endParaRPr lang="en-GB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3FD8DAF1-7F57-2E15-7DA1-57839F37C6C0}"/>
              </a:ext>
            </a:extLst>
          </p:cNvPr>
          <p:cNvSpPr txBox="1"/>
          <p:nvPr/>
        </p:nvSpPr>
        <p:spPr>
          <a:xfrm>
            <a:off x="9364936" y="4466146"/>
            <a:ext cx="120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>
                <a:solidFill>
                  <a:schemeClr val="accent1">
                    <a:lumMod val="50000"/>
                  </a:schemeClr>
                </a:solidFill>
              </a:rPr>
              <a:t>Pracovníci v továrni alebo v prvej línii</a:t>
            </a:r>
            <a:endParaRPr lang="en-GB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2A016FD5-CC01-A9A7-7F99-5E52612A567C}"/>
              </a:ext>
            </a:extLst>
          </p:cNvPr>
          <p:cNvSpPr txBox="1">
            <a:spLocks/>
          </p:cNvSpPr>
          <p:nvPr/>
        </p:nvSpPr>
        <p:spPr>
          <a:xfrm>
            <a:off x="4398276" y="5143071"/>
            <a:ext cx="871803" cy="190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400" b="1" dirty="0"/>
              <a:t>60%</a:t>
            </a:r>
            <a:endParaRPr lang="en-US" sz="2400" b="1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A65C19A5-3093-48F4-42AA-877AC01E91FA}"/>
              </a:ext>
            </a:extLst>
          </p:cNvPr>
          <p:cNvSpPr txBox="1">
            <a:spLocks/>
          </p:cNvSpPr>
          <p:nvPr/>
        </p:nvSpPr>
        <p:spPr>
          <a:xfrm>
            <a:off x="7040962" y="5134848"/>
            <a:ext cx="871803" cy="190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400" b="1" dirty="0"/>
              <a:t>60%</a:t>
            </a:r>
            <a:endParaRPr lang="en-US" sz="2400" b="1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5DAC4719-29A5-AB0E-A51F-21FD42D819FC}"/>
              </a:ext>
            </a:extLst>
          </p:cNvPr>
          <p:cNvSpPr txBox="1">
            <a:spLocks/>
          </p:cNvSpPr>
          <p:nvPr/>
        </p:nvSpPr>
        <p:spPr>
          <a:xfrm>
            <a:off x="9531155" y="5146458"/>
            <a:ext cx="871803" cy="190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400" b="1" dirty="0"/>
              <a:t>50%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816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6">
            <a:extLst>
              <a:ext uri="{FF2B5EF4-FFF2-40B4-BE49-F238E27FC236}">
                <a16:creationId xmlns:a16="http://schemas.microsoft.com/office/drawing/2014/main" id="{25E01C5D-3711-B597-B13C-1B478C5B37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0094008"/>
              </p:ext>
            </p:extLst>
          </p:nvPr>
        </p:nvGraphicFramePr>
        <p:xfrm>
          <a:off x="1446033" y="1779359"/>
          <a:ext cx="9545259" cy="4886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A322BC20-7DDB-10CD-2866-8CAAD679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7" y="538766"/>
            <a:ext cx="11099512" cy="8788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b="1" dirty="0"/>
              <a:t>Takmer všetky organizácie sa stretávajú s problémami pri zavádzaní AI, pričom najčastejšie sa týkajú nedostatku zručností</a:t>
            </a:r>
            <a:r>
              <a:rPr lang="sk-SK" sz="2800" b="1" dirty="0"/>
              <a:t>, vysokých </a:t>
            </a:r>
            <a:r>
              <a:rPr lang="en-GB" sz="2800" b="1" dirty="0"/>
              <a:t>nákladov</a:t>
            </a:r>
            <a:r>
              <a:rPr lang="sk-SK" sz="2800" b="1" dirty="0"/>
              <a:t> a</a:t>
            </a:r>
            <a:r>
              <a:rPr lang="en-GB" sz="2800" b="1" dirty="0"/>
              <a:t> ochrany </a:t>
            </a:r>
            <a:r>
              <a:rPr lang="sk-SK" sz="2800" b="1" dirty="0"/>
              <a:t>súkromia</a:t>
            </a:r>
            <a:r>
              <a:rPr lang="en-GB" sz="2800" b="1" dirty="0"/>
              <a:t>.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099AEF99-4E20-4954-D0FD-AABEC2F64315}"/>
              </a:ext>
            </a:extLst>
          </p:cNvPr>
          <p:cNvSpPr txBox="1"/>
          <p:nvPr/>
        </p:nvSpPr>
        <p:spPr>
          <a:xfrm>
            <a:off x="668907" y="1902023"/>
            <a:ext cx="9012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Aké</a:t>
            </a:r>
            <a:r>
              <a:rPr lang="en-GB" sz="1400" b="1" dirty="0"/>
              <a:t> </a:t>
            </a:r>
            <a:r>
              <a:rPr lang="en-GB" sz="1400" b="1" dirty="0" err="1"/>
              <a:t>sú</a:t>
            </a:r>
            <a:r>
              <a:rPr lang="en-GB" sz="1400" b="1" dirty="0"/>
              <a:t> </a:t>
            </a:r>
            <a:r>
              <a:rPr lang="en-GB" sz="1400" b="1" dirty="0" err="1"/>
              <a:t>najväčšie</a:t>
            </a:r>
            <a:r>
              <a:rPr lang="en-GB" sz="1400" b="1" dirty="0"/>
              <a:t> </a:t>
            </a:r>
            <a:r>
              <a:rPr lang="en-GB" sz="1400" b="1" dirty="0" err="1"/>
              <a:t>výzvy</a:t>
            </a:r>
            <a:r>
              <a:rPr lang="en-GB" sz="1400" b="1" dirty="0"/>
              <a:t> </a:t>
            </a:r>
            <a:r>
              <a:rPr lang="en-GB" sz="1400" b="1" dirty="0" err="1"/>
              <a:t>vašej</a:t>
            </a:r>
            <a:r>
              <a:rPr lang="en-GB" sz="1400" b="1" dirty="0"/>
              <a:t> organizácie pri zavádzaní AI?</a:t>
            </a:r>
          </a:p>
        </p:txBody>
      </p:sp>
    </p:spTree>
    <p:extLst>
      <p:ext uri="{BB962C8B-B14F-4D97-AF65-F5344CB8AC3E}">
        <p14:creationId xmlns:p14="http://schemas.microsoft.com/office/powerpoint/2010/main" val="127234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descr="86cbda72-edd1-4694-bd41-0e589b1a8591 A5: In the next two years, how will growing technology such as Artificial Intelligence (AI) tools including ChatGPT, Machine Learning (ML), or Virtual Reality (VR) likely impact your organizations'... (Top 2)">
            <a:extLst>
              <a:ext uri="{FF2B5EF4-FFF2-40B4-BE49-F238E27FC236}">
                <a16:creationId xmlns:a16="http://schemas.microsoft.com/office/drawing/2014/main" id="{315BAB0C-D302-D9A7-8725-93B2C8DEA3D3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434048"/>
              </p:ext>
            </p:extLst>
          </p:nvPr>
        </p:nvGraphicFramePr>
        <p:xfrm>
          <a:off x="582622" y="2243831"/>
          <a:ext cx="9734851" cy="4444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5">
            <a:extLst>
              <a:ext uri="{FF2B5EF4-FFF2-40B4-BE49-F238E27FC236}">
                <a16:creationId xmlns:a16="http://schemas.microsoft.com/office/drawing/2014/main" id="{B343FAE6-A6E8-C29B-13CC-749759E51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22" y="506778"/>
            <a:ext cx="10801350" cy="45619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Organizácie </a:t>
            </a:r>
            <a:r>
              <a:rPr lang="en-GB" sz="2800" b="1" dirty="0" err="1"/>
              <a:t>očakávajú</a:t>
            </a:r>
            <a:r>
              <a:rPr lang="en-GB" sz="2800" b="1" dirty="0"/>
              <a:t> </a:t>
            </a:r>
            <a:r>
              <a:rPr lang="en-GB" sz="2800" b="1" dirty="0" err="1"/>
              <a:t>pozitívny</a:t>
            </a:r>
            <a:r>
              <a:rPr lang="en-GB" sz="2800" b="1" dirty="0"/>
              <a:t> </a:t>
            </a:r>
            <a:r>
              <a:rPr lang="en-GB" sz="2800" b="1" dirty="0" err="1"/>
              <a:t>vplyv</a:t>
            </a:r>
            <a:r>
              <a:rPr lang="en-GB" sz="2800" b="1" dirty="0"/>
              <a:t> </a:t>
            </a:r>
            <a:r>
              <a:rPr lang="en-GB" sz="2800" b="1" dirty="0" err="1"/>
              <a:t>umelej</a:t>
            </a:r>
            <a:r>
              <a:rPr lang="en-GB" sz="2800" b="1" dirty="0"/>
              <a:t> </a:t>
            </a:r>
            <a:r>
              <a:rPr lang="en-GB" sz="2800" b="1" dirty="0" err="1"/>
              <a:t>inteligencie</a:t>
            </a:r>
            <a:r>
              <a:rPr lang="en-GB" sz="2800" b="1" dirty="0"/>
              <a:t> </a:t>
            </a:r>
            <a:r>
              <a:rPr lang="en-GB" sz="2800" b="1" dirty="0" err="1"/>
              <a:t>na</a:t>
            </a:r>
            <a:r>
              <a:rPr lang="en-GB" sz="2800" b="1" dirty="0"/>
              <a:t> </a:t>
            </a:r>
            <a:r>
              <a:rPr lang="en-GB" sz="2800" b="1" dirty="0" err="1"/>
              <a:t>výkonnosť</a:t>
            </a:r>
            <a:r>
              <a:rPr lang="en-GB" sz="2800" b="1" dirty="0"/>
              <a:t> </a:t>
            </a:r>
            <a:r>
              <a:rPr lang="en-GB" sz="2800" b="1" dirty="0" err="1"/>
              <a:t>podniku</a:t>
            </a:r>
            <a:r>
              <a:rPr lang="en-GB" sz="2800" b="1" dirty="0"/>
              <a:t> (7</a:t>
            </a:r>
            <a:r>
              <a:rPr lang="sk-SK" sz="2800" b="1" dirty="0"/>
              <a:t>1</a:t>
            </a:r>
            <a:r>
              <a:rPr lang="en-GB" sz="2800" b="1" dirty="0"/>
              <a:t> %), </a:t>
            </a:r>
            <a:r>
              <a:rPr lang="en-GB" sz="2800" b="1" dirty="0" err="1"/>
              <a:t>zvyšovanie</a:t>
            </a:r>
            <a:r>
              <a:rPr lang="en-GB" sz="2800" b="1" dirty="0"/>
              <a:t> </a:t>
            </a:r>
            <a:r>
              <a:rPr lang="en-GB" sz="2800" b="1" dirty="0" err="1"/>
              <a:t>kvalifikácie</a:t>
            </a:r>
            <a:r>
              <a:rPr lang="en-GB" sz="2800" b="1" dirty="0"/>
              <a:t> (</a:t>
            </a:r>
            <a:r>
              <a:rPr lang="sk-SK" sz="2800" b="1" dirty="0"/>
              <a:t>63</a:t>
            </a:r>
            <a:r>
              <a:rPr lang="en-GB" sz="2800" b="1" dirty="0"/>
              <a:t> %) a </a:t>
            </a:r>
            <a:r>
              <a:rPr lang="en-GB" sz="2800" b="1" dirty="0" err="1"/>
              <a:t>školenia</a:t>
            </a:r>
            <a:r>
              <a:rPr lang="en-GB" sz="2800" b="1" dirty="0"/>
              <a:t> (</a:t>
            </a:r>
            <a:r>
              <a:rPr lang="sk-SK" sz="2800" b="1" dirty="0"/>
              <a:t>62</a:t>
            </a:r>
            <a:r>
              <a:rPr lang="en-GB" sz="2800" b="1" dirty="0"/>
              <a:t> %)</a:t>
            </a:r>
            <a:r>
              <a:rPr lang="sk-SK" sz="2800" b="1" dirty="0"/>
              <a:t> </a:t>
            </a:r>
            <a:r>
              <a:rPr lang="sk-SK" sz="2400" dirty="0"/>
              <a:t>Polovica </a:t>
            </a:r>
            <a:r>
              <a:rPr lang="en-GB" sz="2400" dirty="0" err="1"/>
              <a:t>spoločnost</a:t>
            </a:r>
            <a:r>
              <a:rPr lang="sk-SK" sz="2400" dirty="0"/>
              <a:t>i</a:t>
            </a:r>
            <a:r>
              <a:rPr lang="en-GB" sz="2400" dirty="0"/>
              <a:t> </a:t>
            </a:r>
            <a:r>
              <a:rPr lang="en-GB" sz="2400" dirty="0" err="1"/>
              <a:t>očakáva</a:t>
            </a:r>
            <a:r>
              <a:rPr lang="en-GB" sz="2400" dirty="0"/>
              <a:t> </a:t>
            </a:r>
            <a:r>
              <a:rPr lang="en-GB" sz="2400" i="1" dirty="0" err="1"/>
              <a:t>zvýšenie</a:t>
            </a:r>
            <a:r>
              <a:rPr lang="en-GB" sz="2400" dirty="0"/>
              <a:t> </a:t>
            </a:r>
            <a:r>
              <a:rPr lang="en-GB" sz="2400" dirty="0" err="1"/>
              <a:t>počtu</a:t>
            </a:r>
            <a:r>
              <a:rPr lang="en-GB" sz="2400" dirty="0"/>
              <a:t> </a:t>
            </a:r>
            <a:r>
              <a:rPr lang="en-GB" sz="2400" dirty="0" err="1"/>
              <a:t>zamestnancov</a:t>
            </a:r>
            <a:r>
              <a:rPr lang="en-GB" sz="2400" dirty="0"/>
              <a:t> v </a:t>
            </a:r>
            <a:r>
              <a:rPr lang="en-GB" sz="2400" dirty="0" err="1"/>
              <a:t>dôsledku</a:t>
            </a:r>
            <a:r>
              <a:rPr lang="en-GB" sz="2400" dirty="0"/>
              <a:t> </a:t>
            </a:r>
            <a:r>
              <a:rPr lang="en-GB" sz="2400" dirty="0" err="1"/>
              <a:t>umelej</a:t>
            </a:r>
            <a:r>
              <a:rPr lang="en-GB" sz="2400" dirty="0"/>
              <a:t> </a:t>
            </a:r>
            <a:r>
              <a:rPr lang="en-GB" sz="2400" dirty="0" err="1"/>
              <a:t>inteligencie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F1D007A-14DD-1B13-7B90-9804837E2502}"/>
              </a:ext>
            </a:extLst>
          </p:cNvPr>
          <p:cNvSpPr txBox="1"/>
          <p:nvPr/>
        </p:nvSpPr>
        <p:spPr>
          <a:xfrm>
            <a:off x="582622" y="2332505"/>
            <a:ext cx="10628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Ako</a:t>
            </a:r>
            <a:r>
              <a:rPr lang="en-GB" sz="1400" b="1" dirty="0"/>
              <a:t> v </a:t>
            </a:r>
            <a:r>
              <a:rPr lang="en-GB" sz="1400" b="1" dirty="0" err="1"/>
              <a:t>nasledujúcich</a:t>
            </a:r>
            <a:r>
              <a:rPr lang="en-GB" sz="1400" b="1" dirty="0"/>
              <a:t> </a:t>
            </a:r>
            <a:r>
              <a:rPr lang="en-GB" sz="1400" b="1" dirty="0" err="1"/>
              <a:t>dvoch</a:t>
            </a:r>
            <a:r>
              <a:rPr lang="en-GB" sz="1400" b="1" dirty="0"/>
              <a:t> </a:t>
            </a:r>
            <a:r>
              <a:rPr lang="en-GB" sz="1400" b="1" dirty="0" err="1"/>
              <a:t>rokoch</a:t>
            </a:r>
            <a:r>
              <a:rPr lang="en-GB" sz="1400" b="1" dirty="0"/>
              <a:t> </a:t>
            </a:r>
            <a:r>
              <a:rPr lang="en-GB" sz="1400" b="1" dirty="0" err="1"/>
              <a:t>ovplyvnia</a:t>
            </a:r>
            <a:r>
              <a:rPr lang="en-GB" sz="1400" b="1" dirty="0"/>
              <a:t> </a:t>
            </a:r>
            <a:r>
              <a:rPr lang="en-GB" sz="1400" b="1" dirty="0" err="1"/>
              <a:t>rastúce</a:t>
            </a:r>
            <a:r>
              <a:rPr lang="en-GB" sz="1400" b="1" dirty="0"/>
              <a:t> </a:t>
            </a:r>
            <a:r>
              <a:rPr lang="en-GB" sz="1400" b="1" dirty="0" err="1"/>
              <a:t>technológie</a:t>
            </a:r>
            <a:r>
              <a:rPr lang="en-GB" sz="1400" b="1" dirty="0"/>
              <a:t> </a:t>
            </a:r>
            <a:r>
              <a:rPr lang="en-GB" sz="1400" b="1" dirty="0" err="1"/>
              <a:t>ako</a:t>
            </a:r>
            <a:r>
              <a:rPr lang="en-GB" sz="1400" b="1" dirty="0"/>
              <a:t> </a:t>
            </a:r>
            <a:r>
              <a:rPr lang="en-GB" sz="1400" b="1" dirty="0" err="1"/>
              <a:t>umelá</a:t>
            </a:r>
            <a:r>
              <a:rPr lang="en-GB" sz="1400" b="1" dirty="0"/>
              <a:t> </a:t>
            </a:r>
            <a:r>
              <a:rPr lang="en-GB" sz="1400" b="1" dirty="0" err="1"/>
              <a:t>inteligencia</a:t>
            </a:r>
            <a:r>
              <a:rPr lang="en-GB" sz="1400" b="1" dirty="0"/>
              <a:t> (AI) a </a:t>
            </a:r>
            <a:r>
              <a:rPr lang="en-GB" sz="1400" b="1" dirty="0" err="1"/>
              <a:t>strojové</a:t>
            </a:r>
            <a:r>
              <a:rPr lang="en-GB" sz="1400" b="1" dirty="0"/>
              <a:t> </a:t>
            </a:r>
            <a:r>
              <a:rPr lang="en-GB" sz="1400" b="1" dirty="0" err="1"/>
              <a:t>učenie</a:t>
            </a:r>
            <a:r>
              <a:rPr lang="en-GB" sz="1400" b="1" dirty="0"/>
              <a:t> (ML) </a:t>
            </a:r>
            <a:r>
              <a:rPr lang="en-GB" sz="1400" b="1" dirty="0" err="1"/>
              <a:t>činnosť</a:t>
            </a:r>
            <a:r>
              <a:rPr lang="en-GB" sz="1400" b="1" dirty="0"/>
              <a:t> </a:t>
            </a:r>
            <a:r>
              <a:rPr lang="en-GB" sz="1400" b="1" dirty="0" err="1"/>
              <a:t>vašej</a:t>
            </a:r>
            <a:r>
              <a:rPr lang="en-GB" sz="1400" b="1" dirty="0"/>
              <a:t> organizácie?</a:t>
            </a:r>
          </a:p>
        </p:txBody>
      </p:sp>
      <p:sp>
        <p:nvSpPr>
          <p:cNvPr id="7" name="Arrow: Pentagon 2">
            <a:extLst>
              <a:ext uri="{FF2B5EF4-FFF2-40B4-BE49-F238E27FC236}">
                <a16:creationId xmlns:a16="http://schemas.microsoft.com/office/drawing/2014/main" id="{3B73D064-A483-3130-A4E8-0A78DE4F192B}"/>
              </a:ext>
            </a:extLst>
          </p:cNvPr>
          <p:cNvSpPr/>
          <p:nvPr/>
        </p:nvSpPr>
        <p:spPr>
          <a:xfrm rot="10800000">
            <a:off x="9866567" y="2845848"/>
            <a:ext cx="2325433" cy="1166303"/>
          </a:xfrm>
          <a:prstGeom prst="homePlate">
            <a:avLst>
              <a:gd name="adj" fmla="val 4430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75EB49F-F67E-88F2-67E4-95A58BB5F402}"/>
              </a:ext>
            </a:extLst>
          </p:cNvPr>
          <p:cNvSpPr txBox="1"/>
          <p:nvPr/>
        </p:nvSpPr>
        <p:spPr>
          <a:xfrm>
            <a:off x="10317473" y="3013500"/>
            <a:ext cx="1751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solidFill>
                  <a:schemeClr val="bg1"/>
                </a:solidFill>
              </a:rPr>
              <a:t>90</a:t>
            </a:r>
            <a:r>
              <a:rPr lang="en-GB" sz="1200" b="1" dirty="0">
                <a:solidFill>
                  <a:schemeClr val="bg1"/>
                </a:solidFill>
              </a:rPr>
              <a:t>% </a:t>
            </a:r>
            <a:r>
              <a:rPr lang="sk-SK" sz="1200" dirty="0">
                <a:solidFill>
                  <a:schemeClr val="bg1"/>
                </a:solidFill>
              </a:rPr>
              <a:t>Financie a nehnuteľnosti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7</a:t>
            </a:r>
            <a:r>
              <a:rPr lang="sk-SK" sz="1200" b="1" dirty="0">
                <a:solidFill>
                  <a:schemeClr val="bg1"/>
                </a:solidFill>
              </a:rPr>
              <a:t>4</a:t>
            </a:r>
            <a:r>
              <a:rPr lang="en-GB" sz="1200" b="1" dirty="0">
                <a:solidFill>
                  <a:schemeClr val="bg1"/>
                </a:solidFill>
              </a:rPr>
              <a:t>% </a:t>
            </a:r>
            <a:r>
              <a:rPr lang="sk-SK" sz="1200" dirty="0">
                <a:solidFill>
                  <a:schemeClr val="bg1"/>
                </a:solidFill>
              </a:rPr>
              <a:t>Komunikačné služby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0" name="Isosceles Triangle 7">
            <a:extLst>
              <a:ext uri="{FF2B5EF4-FFF2-40B4-BE49-F238E27FC236}">
                <a16:creationId xmlns:a16="http://schemas.microsoft.com/office/drawing/2014/main" id="{145918F4-322F-3A5B-F75C-8AEDFDC24BB1}"/>
              </a:ext>
            </a:extLst>
          </p:cNvPr>
          <p:cNvSpPr>
            <a:spLocks noChangeAspect="1"/>
          </p:cNvSpPr>
          <p:nvPr/>
        </p:nvSpPr>
        <p:spPr>
          <a:xfrm>
            <a:off x="10174059" y="3221169"/>
            <a:ext cx="143414" cy="123633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7">
            <a:extLst>
              <a:ext uri="{FF2B5EF4-FFF2-40B4-BE49-F238E27FC236}">
                <a16:creationId xmlns:a16="http://schemas.microsoft.com/office/drawing/2014/main" id="{743331D9-1DD7-7C1E-17AA-5B815A0B0BE2}"/>
              </a:ext>
            </a:extLst>
          </p:cNvPr>
          <p:cNvSpPr>
            <a:spLocks noChangeAspect="1"/>
          </p:cNvSpPr>
          <p:nvPr/>
        </p:nvSpPr>
        <p:spPr>
          <a:xfrm>
            <a:off x="10174618" y="3438465"/>
            <a:ext cx="143414" cy="123633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135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26442A-5CD5-98C3-372D-43E2A07772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7795" y="484720"/>
            <a:ext cx="11155895" cy="4556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k-SK" dirty="0">
                <a:solidFill>
                  <a:srgbClr val="E0690F"/>
                </a:solidFill>
              </a:rPr>
              <a:t>Doprava, logistika a automobilový priemysel sú najoptimistickejšie, pokiaľ ide o zvyšovanie počtu zamestnancov v dôsledku zavádzania AI</a:t>
            </a:r>
            <a:endParaRPr lang="en-US" dirty="0">
              <a:solidFill>
                <a:srgbClr val="E0690F"/>
              </a:solidFill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9EF7D3BD-3894-CBE6-ECAD-7F79BE04A385}"/>
              </a:ext>
            </a:extLst>
          </p:cNvPr>
          <p:cNvSpPr/>
          <p:nvPr/>
        </p:nvSpPr>
        <p:spPr>
          <a:xfrm>
            <a:off x="1366570" y="3043254"/>
            <a:ext cx="1774358" cy="2141219"/>
          </a:xfrm>
          <a:prstGeom prst="roundRect">
            <a:avLst>
              <a:gd name="adj" fmla="val 4342"/>
            </a:avLst>
          </a:prstGeom>
          <a:solidFill>
            <a:schemeClr val="accent1">
              <a:lumMod val="7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1F28904D-A634-DDA5-2162-FD84A1F519E1}"/>
              </a:ext>
            </a:extLst>
          </p:cNvPr>
          <p:cNvSpPr/>
          <p:nvPr/>
        </p:nvSpPr>
        <p:spPr>
          <a:xfrm>
            <a:off x="1369949" y="4378262"/>
            <a:ext cx="1774358" cy="1323066"/>
          </a:xfrm>
          <a:prstGeom prst="roundRect">
            <a:avLst>
              <a:gd name="adj" fmla="val 434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k-SK" sz="1400" dirty="0"/>
              <a:t>Doprava, logistika a </a:t>
            </a:r>
            <a:r>
              <a:rPr lang="sk-SK" sz="1400" dirty="0" err="1"/>
              <a:t>automotive</a:t>
            </a:r>
            <a:endParaRPr lang="en-US" sz="1400" dirty="0"/>
          </a:p>
          <a:p>
            <a:pPr algn="ctr"/>
            <a:r>
              <a:rPr lang="en-US" sz="3000" b="1" dirty="0"/>
              <a:t>63%</a:t>
            </a:r>
            <a:endParaRPr lang="en-US" sz="3000" b="1" dirty="0">
              <a:cs typeface="Arial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51D7CF0E-D4EE-75A2-01B8-1AEAA3708CA8}"/>
              </a:ext>
            </a:extLst>
          </p:cNvPr>
          <p:cNvSpPr/>
          <p:nvPr/>
        </p:nvSpPr>
        <p:spPr>
          <a:xfrm>
            <a:off x="1366570" y="2583735"/>
            <a:ext cx="3281630" cy="33585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r>
              <a:rPr lang="sk-SK" dirty="0"/>
              <a:t>0</a:t>
            </a:r>
            <a:r>
              <a:rPr lang="en-GB" dirty="0"/>
              <a:t>%</a:t>
            </a:r>
            <a:r>
              <a:rPr lang="sk-SK" dirty="0"/>
              <a:t> vo všetkých sektoroch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6E21B0-5F46-9418-B277-582F5CE48D16}"/>
              </a:ext>
            </a:extLst>
          </p:cNvPr>
          <p:cNvSpPr txBox="1"/>
          <p:nvPr/>
        </p:nvSpPr>
        <p:spPr>
          <a:xfrm>
            <a:off x="637795" y="1951156"/>
            <a:ext cx="10628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Ako</a:t>
            </a:r>
            <a:r>
              <a:rPr lang="en-GB" sz="1400" b="1" dirty="0"/>
              <a:t> v </a:t>
            </a:r>
            <a:r>
              <a:rPr lang="en-GB" sz="1400" b="1" dirty="0" err="1"/>
              <a:t>nasledujúcich</a:t>
            </a:r>
            <a:r>
              <a:rPr lang="en-GB" sz="1400" b="1" dirty="0"/>
              <a:t> </a:t>
            </a:r>
            <a:r>
              <a:rPr lang="en-GB" sz="1400" b="1" dirty="0" err="1"/>
              <a:t>dvoch</a:t>
            </a:r>
            <a:r>
              <a:rPr lang="en-GB" sz="1400" b="1" dirty="0"/>
              <a:t> </a:t>
            </a:r>
            <a:r>
              <a:rPr lang="en-GB" sz="1400" b="1" dirty="0" err="1"/>
              <a:t>rokoch</a:t>
            </a:r>
            <a:r>
              <a:rPr lang="en-GB" sz="1400" b="1" dirty="0"/>
              <a:t> </a:t>
            </a:r>
            <a:r>
              <a:rPr lang="en-GB" sz="1400" b="1" dirty="0" err="1"/>
              <a:t>ovplyvnia</a:t>
            </a:r>
            <a:r>
              <a:rPr lang="en-GB" sz="1400" b="1" dirty="0"/>
              <a:t> </a:t>
            </a:r>
            <a:r>
              <a:rPr lang="en-GB" sz="1400" b="1" dirty="0" err="1"/>
              <a:t>rastúce</a:t>
            </a:r>
            <a:r>
              <a:rPr lang="en-GB" sz="1400" b="1" dirty="0"/>
              <a:t> </a:t>
            </a:r>
            <a:r>
              <a:rPr lang="en-GB" sz="1400" b="1" dirty="0" err="1"/>
              <a:t>technológie</a:t>
            </a:r>
            <a:r>
              <a:rPr lang="en-GB" sz="1400" b="1" dirty="0"/>
              <a:t>, </a:t>
            </a:r>
            <a:r>
              <a:rPr lang="en-GB" sz="1400" b="1" dirty="0" err="1"/>
              <a:t>ako</a:t>
            </a:r>
            <a:r>
              <a:rPr lang="en-GB" sz="1400" b="1" dirty="0"/>
              <a:t> je </a:t>
            </a:r>
            <a:r>
              <a:rPr lang="en-GB" sz="1400" b="1" dirty="0" err="1"/>
              <a:t>umelá</a:t>
            </a:r>
            <a:r>
              <a:rPr lang="en-GB" sz="1400" b="1" dirty="0"/>
              <a:t> </a:t>
            </a:r>
            <a:r>
              <a:rPr lang="en-GB" sz="1400" b="1" dirty="0" err="1"/>
              <a:t>inteligencia</a:t>
            </a:r>
            <a:r>
              <a:rPr lang="en-GB" sz="1400" b="1" dirty="0"/>
              <a:t> (AI) a </a:t>
            </a:r>
            <a:r>
              <a:rPr lang="en-GB" sz="1400" b="1" dirty="0" err="1"/>
              <a:t>strojové</a:t>
            </a:r>
            <a:r>
              <a:rPr lang="en-GB" sz="1400" b="1" dirty="0"/>
              <a:t> </a:t>
            </a:r>
            <a:r>
              <a:rPr lang="en-GB" sz="1400" b="1" dirty="0" err="1"/>
              <a:t>učenie</a:t>
            </a:r>
            <a:r>
              <a:rPr lang="en-GB" sz="1400" b="1" dirty="0"/>
              <a:t> (ML), </a:t>
            </a:r>
            <a:r>
              <a:rPr lang="en-GB" sz="1400" b="1" dirty="0" err="1"/>
              <a:t>počet</a:t>
            </a:r>
            <a:r>
              <a:rPr lang="en-GB" sz="1400" b="1" dirty="0"/>
              <a:t> </a:t>
            </a:r>
            <a:r>
              <a:rPr lang="en-GB" sz="1400" b="1" dirty="0" err="1"/>
              <a:t>zamestnancov</a:t>
            </a:r>
            <a:r>
              <a:rPr lang="en-GB" sz="1400" b="1" dirty="0"/>
              <a:t> </a:t>
            </a:r>
            <a:r>
              <a:rPr lang="en-GB" sz="1400" b="1" dirty="0" err="1"/>
              <a:t>vašej</a:t>
            </a:r>
            <a:r>
              <a:rPr lang="en-GB" sz="1400" b="1" dirty="0"/>
              <a:t> organizácie? (</a:t>
            </a:r>
            <a:r>
              <a:rPr lang="en-GB" sz="1400" b="1" dirty="0" err="1"/>
              <a:t>Pozitívny</a:t>
            </a:r>
            <a:r>
              <a:rPr lang="en-GB" sz="1400" b="1" dirty="0"/>
              <a:t> </a:t>
            </a:r>
            <a:r>
              <a:rPr lang="en-GB" sz="1400" b="1" dirty="0" err="1"/>
              <a:t>vplyv</a:t>
            </a:r>
            <a:r>
              <a:rPr lang="en-GB" sz="1400" b="1" dirty="0"/>
              <a:t> </a:t>
            </a:r>
            <a:r>
              <a:rPr lang="en-GB" sz="1400" b="1" dirty="0" err="1"/>
              <a:t>znamená</a:t>
            </a:r>
            <a:r>
              <a:rPr lang="en-GB" sz="1400" b="1" dirty="0"/>
              <a:t> </a:t>
            </a:r>
            <a:r>
              <a:rPr lang="en-GB" sz="1400" b="1" dirty="0" err="1"/>
              <a:t>zvýšenie</a:t>
            </a:r>
            <a:r>
              <a:rPr lang="en-GB" sz="1400" b="1" dirty="0"/>
              <a:t> </a:t>
            </a:r>
            <a:r>
              <a:rPr lang="en-GB" sz="1400" b="1" dirty="0" err="1"/>
              <a:t>počtu</a:t>
            </a:r>
            <a:r>
              <a:rPr lang="en-GB" sz="1400" b="1" dirty="0"/>
              <a:t> </a:t>
            </a:r>
            <a:r>
              <a:rPr lang="en-GB" sz="1400" b="1" dirty="0" err="1"/>
              <a:t>pracovníkov</a:t>
            </a:r>
            <a:r>
              <a:rPr lang="en-GB" sz="1400" b="1" dirty="0"/>
              <a:t>)</a:t>
            </a:r>
          </a:p>
        </p:txBody>
      </p:sp>
      <p:sp>
        <p:nvSpPr>
          <p:cNvPr id="9" name="Rounded Rectangle 34">
            <a:extLst>
              <a:ext uri="{FF2B5EF4-FFF2-40B4-BE49-F238E27FC236}">
                <a16:creationId xmlns:a16="http://schemas.microsoft.com/office/drawing/2014/main" id="{9A7FB4AB-7D34-7A47-9D5F-17BD64A37E3E}"/>
              </a:ext>
            </a:extLst>
          </p:cNvPr>
          <p:cNvSpPr/>
          <p:nvPr/>
        </p:nvSpPr>
        <p:spPr>
          <a:xfrm>
            <a:off x="3227816" y="3037284"/>
            <a:ext cx="1774358" cy="2141219"/>
          </a:xfrm>
          <a:prstGeom prst="roundRect">
            <a:avLst>
              <a:gd name="adj" fmla="val 4342"/>
            </a:avLst>
          </a:prstGeom>
          <a:solidFill>
            <a:schemeClr val="accent1">
              <a:lumMod val="7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37">
            <a:extLst>
              <a:ext uri="{FF2B5EF4-FFF2-40B4-BE49-F238E27FC236}">
                <a16:creationId xmlns:a16="http://schemas.microsoft.com/office/drawing/2014/main" id="{17782E2F-22DF-F035-93B4-A0B7DE20CB34}"/>
              </a:ext>
            </a:extLst>
          </p:cNvPr>
          <p:cNvSpPr/>
          <p:nvPr/>
        </p:nvSpPr>
        <p:spPr>
          <a:xfrm>
            <a:off x="3231195" y="4372291"/>
            <a:ext cx="1774358" cy="1323068"/>
          </a:xfrm>
          <a:prstGeom prst="roundRect">
            <a:avLst>
              <a:gd name="adj" fmla="val 434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k-SK" sz="1400" dirty="0"/>
              <a:t>Energetika</a:t>
            </a:r>
            <a:endParaRPr lang="en-GB" sz="1400" dirty="0"/>
          </a:p>
          <a:p>
            <a:pPr algn="ctr"/>
            <a:r>
              <a:rPr lang="en-US" sz="3000" b="1" dirty="0"/>
              <a:t>6</a:t>
            </a:r>
            <a:r>
              <a:rPr lang="sk-SK" sz="3000" b="1" dirty="0"/>
              <a:t>2</a:t>
            </a:r>
            <a:r>
              <a:rPr lang="en-US" sz="3000" b="1" dirty="0"/>
              <a:t>%</a:t>
            </a:r>
            <a:endParaRPr lang="en-US" sz="3000" b="1" dirty="0">
              <a:cs typeface="Arial"/>
            </a:endParaRPr>
          </a:p>
        </p:txBody>
      </p:sp>
      <p:pic>
        <p:nvPicPr>
          <p:cNvPr id="11" name="Graphic 10" descr="High voltage outline">
            <a:extLst>
              <a:ext uri="{FF2B5EF4-FFF2-40B4-BE49-F238E27FC236}">
                <a16:creationId xmlns:a16="http://schemas.microsoft.com/office/drawing/2014/main" id="{D956F05E-8C45-8F18-DED2-092AAE4B9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9050" y="3256003"/>
            <a:ext cx="851890" cy="851890"/>
          </a:xfrm>
          <a:prstGeom prst="rect">
            <a:avLst/>
          </a:prstGeom>
        </p:spPr>
      </p:pic>
      <p:sp>
        <p:nvSpPr>
          <p:cNvPr id="12" name="Rounded Rectangle 22">
            <a:extLst>
              <a:ext uri="{FF2B5EF4-FFF2-40B4-BE49-F238E27FC236}">
                <a16:creationId xmlns:a16="http://schemas.microsoft.com/office/drawing/2014/main" id="{6D803C34-73E2-3793-FD62-E2BE68AF2130}"/>
              </a:ext>
            </a:extLst>
          </p:cNvPr>
          <p:cNvSpPr/>
          <p:nvPr/>
        </p:nvSpPr>
        <p:spPr>
          <a:xfrm>
            <a:off x="5084604" y="3037284"/>
            <a:ext cx="1774358" cy="2141219"/>
          </a:xfrm>
          <a:prstGeom prst="roundRect">
            <a:avLst>
              <a:gd name="adj" fmla="val 4342"/>
            </a:avLst>
          </a:prstGeom>
          <a:solidFill>
            <a:schemeClr val="accent1">
              <a:lumMod val="7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9C893CCB-E9CE-6CCC-D758-1AD5B7D08553}"/>
              </a:ext>
            </a:extLst>
          </p:cNvPr>
          <p:cNvSpPr/>
          <p:nvPr/>
        </p:nvSpPr>
        <p:spPr>
          <a:xfrm>
            <a:off x="5087983" y="4372291"/>
            <a:ext cx="1774358" cy="1323067"/>
          </a:xfrm>
          <a:prstGeom prst="roundRect">
            <a:avLst>
              <a:gd name="adj" fmla="val 434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k-SK" sz="1400" dirty="0">
                <a:cs typeface="Arial"/>
              </a:rPr>
              <a:t>Obchod a služby</a:t>
            </a:r>
            <a:endParaRPr lang="en-GB" sz="1400" dirty="0">
              <a:cs typeface="Arial"/>
            </a:endParaRPr>
          </a:p>
          <a:p>
            <a:pPr algn="ctr"/>
            <a:r>
              <a:rPr lang="en-US" sz="3000" b="1" dirty="0"/>
              <a:t>5</a:t>
            </a:r>
            <a:r>
              <a:rPr lang="sk-SK" sz="3000" b="1" dirty="0"/>
              <a:t>3</a:t>
            </a:r>
            <a:r>
              <a:rPr lang="en-US" sz="3000" b="1" dirty="0"/>
              <a:t>%</a:t>
            </a:r>
            <a:endParaRPr lang="en-US" sz="3000" b="1" dirty="0">
              <a:cs typeface="Arial"/>
            </a:endParaRPr>
          </a:p>
        </p:txBody>
      </p:sp>
      <p:pic>
        <p:nvPicPr>
          <p:cNvPr id="14" name="Graphic 45">
            <a:extLst>
              <a:ext uri="{FF2B5EF4-FFF2-40B4-BE49-F238E27FC236}">
                <a16:creationId xmlns:a16="http://schemas.microsoft.com/office/drawing/2014/main" id="{AD78ADCA-1DB5-2FB9-E4CE-49C3DBB6B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644845" y="3377850"/>
            <a:ext cx="653876" cy="653876"/>
          </a:xfrm>
          <a:prstGeom prst="rect">
            <a:avLst/>
          </a:prstGeom>
        </p:spPr>
      </p:pic>
      <p:sp>
        <p:nvSpPr>
          <p:cNvPr id="15" name="Rounded Rectangle 22">
            <a:extLst>
              <a:ext uri="{FF2B5EF4-FFF2-40B4-BE49-F238E27FC236}">
                <a16:creationId xmlns:a16="http://schemas.microsoft.com/office/drawing/2014/main" id="{4AED6B76-705F-9FFC-F477-B273E51EBD7B}"/>
              </a:ext>
            </a:extLst>
          </p:cNvPr>
          <p:cNvSpPr/>
          <p:nvPr/>
        </p:nvSpPr>
        <p:spPr>
          <a:xfrm>
            <a:off x="6944771" y="3037284"/>
            <a:ext cx="1774357" cy="2141219"/>
          </a:xfrm>
          <a:prstGeom prst="roundRect">
            <a:avLst>
              <a:gd name="adj" fmla="val 4342"/>
            </a:avLst>
          </a:prstGeom>
          <a:solidFill>
            <a:schemeClr val="accent4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27">
            <a:extLst>
              <a:ext uri="{FF2B5EF4-FFF2-40B4-BE49-F238E27FC236}">
                <a16:creationId xmlns:a16="http://schemas.microsoft.com/office/drawing/2014/main" id="{7A3B82DB-FB54-2893-3F1B-A9CD1821A639}"/>
              </a:ext>
            </a:extLst>
          </p:cNvPr>
          <p:cNvSpPr/>
          <p:nvPr/>
        </p:nvSpPr>
        <p:spPr>
          <a:xfrm>
            <a:off x="6948153" y="4372292"/>
            <a:ext cx="1774357" cy="1323066"/>
          </a:xfrm>
          <a:prstGeom prst="roundRect">
            <a:avLst>
              <a:gd name="adj" fmla="val 4342"/>
            </a:avLst>
          </a:prstGeom>
          <a:solidFill>
            <a:srgbClr val="FE7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k-SK" sz="1400" dirty="0">
                <a:cs typeface="Arial"/>
              </a:rPr>
              <a:t>Zdravotníctvo a farmácia</a:t>
            </a:r>
            <a:endParaRPr lang="en-GB" sz="1400" dirty="0">
              <a:cs typeface="Arial"/>
            </a:endParaRPr>
          </a:p>
          <a:p>
            <a:pPr algn="ctr"/>
            <a:r>
              <a:rPr lang="en-US" sz="3000" b="1" dirty="0"/>
              <a:t>5</a:t>
            </a:r>
            <a:r>
              <a:rPr lang="sk-SK" sz="3000" b="1" dirty="0"/>
              <a:t>1</a:t>
            </a:r>
            <a:r>
              <a:rPr lang="en-US" sz="3000" b="1" dirty="0"/>
              <a:t>%</a:t>
            </a:r>
            <a:endParaRPr lang="en-US" sz="3000" b="1" dirty="0">
              <a:cs typeface="Arial"/>
            </a:endParaRPr>
          </a:p>
        </p:txBody>
      </p:sp>
      <p:pic>
        <p:nvPicPr>
          <p:cNvPr id="17" name="Graphic 16" descr="Microscope outline">
            <a:extLst>
              <a:ext uri="{FF2B5EF4-FFF2-40B4-BE49-F238E27FC236}">
                <a16:creationId xmlns:a16="http://schemas.microsoft.com/office/drawing/2014/main" id="{57C24B72-1A2A-712A-55AF-FFE9A8899C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19203" y="3288514"/>
            <a:ext cx="746756" cy="746756"/>
          </a:xfrm>
          <a:prstGeom prst="rect">
            <a:avLst/>
          </a:prstGeom>
        </p:spPr>
      </p:pic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E2860F46-11D4-6C24-C389-DB59699B8297}"/>
              </a:ext>
            </a:extLst>
          </p:cNvPr>
          <p:cNvSpPr/>
          <p:nvPr/>
        </p:nvSpPr>
        <p:spPr>
          <a:xfrm>
            <a:off x="8804942" y="3037284"/>
            <a:ext cx="1774358" cy="2141219"/>
          </a:xfrm>
          <a:prstGeom prst="roundRect">
            <a:avLst>
              <a:gd name="adj" fmla="val 4342"/>
            </a:avLst>
          </a:prstGeom>
          <a:solidFill>
            <a:schemeClr val="accent4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BE2EEA81-9DAD-75CD-70F8-719E842D2406}"/>
              </a:ext>
            </a:extLst>
          </p:cNvPr>
          <p:cNvSpPr/>
          <p:nvPr/>
        </p:nvSpPr>
        <p:spPr>
          <a:xfrm>
            <a:off x="8808321" y="4372292"/>
            <a:ext cx="1774358" cy="1323066"/>
          </a:xfrm>
          <a:prstGeom prst="roundRect">
            <a:avLst>
              <a:gd name="adj" fmla="val 4342"/>
            </a:avLst>
          </a:prstGeom>
          <a:solidFill>
            <a:srgbClr val="FE7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k-SK" sz="1400" dirty="0"/>
              <a:t>Informačné technológie</a:t>
            </a:r>
            <a:endParaRPr lang="en-US" sz="1400" dirty="0"/>
          </a:p>
          <a:p>
            <a:pPr algn="ctr"/>
            <a:r>
              <a:rPr lang="sk-SK" sz="3000" b="1" dirty="0"/>
              <a:t>49</a:t>
            </a:r>
            <a:r>
              <a:rPr lang="en-US" sz="3000" b="1" dirty="0"/>
              <a:t>%</a:t>
            </a:r>
            <a:endParaRPr lang="en-US" sz="3000" b="1" dirty="0">
              <a:cs typeface="Arial"/>
            </a:endParaRPr>
          </a:p>
        </p:txBody>
      </p:sp>
      <p:pic>
        <p:nvPicPr>
          <p:cNvPr id="20" name="Graphic 8" descr="Computer outline">
            <a:extLst>
              <a:ext uri="{FF2B5EF4-FFF2-40B4-BE49-F238E27FC236}">
                <a16:creationId xmlns:a16="http://schemas.microsoft.com/office/drawing/2014/main" id="{725E6F41-0BA0-8951-8698-9ABFE090C5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4921" y="3224748"/>
            <a:ext cx="914400" cy="914400"/>
          </a:xfrm>
          <a:prstGeom prst="rect">
            <a:avLst/>
          </a:prstGeom>
        </p:spPr>
      </p:pic>
      <p:pic>
        <p:nvPicPr>
          <p:cNvPr id="21" name="Graphic 43">
            <a:extLst>
              <a:ext uri="{FF2B5EF4-FFF2-40B4-BE49-F238E27FC236}">
                <a16:creationId xmlns:a16="http://schemas.microsoft.com/office/drawing/2014/main" id="{AF8859C1-2523-97FF-C55D-18E8620812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873100" y="3323202"/>
            <a:ext cx="761298" cy="7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46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0896-5118-B1F7-FF3D-59EEC7583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42" y="2833204"/>
            <a:ext cx="3931652" cy="1648949"/>
          </a:xfrm>
        </p:spPr>
        <p:txBody>
          <a:bodyPr/>
          <a:lstStyle/>
          <a:p>
            <a:r>
              <a:rPr lang="sk-SK" dirty="0"/>
              <a:t>Transformácia trhu práce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F964C84-C406-DD80-D4C2-21D28374E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891" y="1823217"/>
            <a:ext cx="730635" cy="73063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406EF42-0A79-280E-0BA1-73681A82215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4" name="Triangle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26EF8EB-B733-3252-9DDF-B90C260804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riangle 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AB988F9-0DBE-742E-85D0-63E6586DAE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>
              <a:hlinkClick r:id="rId6" action="ppaction://hlinksldjump"/>
              <a:extLst>
                <a:ext uri="{FF2B5EF4-FFF2-40B4-BE49-F238E27FC236}">
                  <a16:creationId xmlns:a16="http://schemas.microsoft.com/office/drawing/2014/main" id="{7786A56C-DF4B-FE4C-B1BC-F8951D41FA3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992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4" action="ppaction://hlinksldjump"/>
            <a:extLst>
              <a:ext uri="{FF2B5EF4-FFF2-40B4-BE49-F238E27FC236}">
                <a16:creationId xmlns:a16="http://schemas.microsoft.com/office/drawing/2014/main" id="{D7C78500-3F1D-E6F9-304B-675F448505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25809" y="3178723"/>
            <a:ext cx="2113337" cy="1479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48B0BE07-296D-DC39-69B9-28A3F2CE09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88410" y="3178723"/>
            <a:ext cx="1623218" cy="1479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F547FA-58B1-3B95-E3FC-F840E4FB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850A9-BE6E-A0B2-2E13-9E1693A703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5286" y="4049251"/>
            <a:ext cx="1780224" cy="270193"/>
          </a:xfrm>
        </p:spPr>
        <p:txBody>
          <a:bodyPr/>
          <a:lstStyle/>
          <a:p>
            <a:r>
              <a:rPr lang="sk-SK" dirty="0"/>
              <a:t>Výhľad zamestnanosti na 3. kvartál 2024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CE4A0-3752-F105-7C30-66B142300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Outlooks by Industry Vertical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067F04-B84E-574E-9034-00BB6C1037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Workforce Trends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1A838D-7E10-76D3-01EE-7AB1EA73BC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About the Survey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E2F04A-1DC4-08BA-6DBF-B5FD6DE3853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12" name="Triangl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254047-E2AC-18B4-DB59-6429FAF1EB6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E08F555-BCED-A0FC-24E1-FCD13B59262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E67EED7F-6490-8015-3F50-5C88D0C25C3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  <p:pic>
        <p:nvPicPr>
          <p:cNvPr id="16" name="Obrázok 15" descr="Obrázok, na ktorom je čierny, temnota&#10;&#10;Automaticky generovaný popis">
            <a:extLst>
              <a:ext uri="{FF2B5EF4-FFF2-40B4-BE49-F238E27FC236}">
                <a16:creationId xmlns:a16="http://schemas.microsoft.com/office/drawing/2014/main" id="{402E9947-D002-0E27-7960-8E5A5AED85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6065" y="2804986"/>
            <a:ext cx="631236" cy="631236"/>
          </a:xfrm>
          <a:prstGeom prst="rect">
            <a:avLst/>
          </a:prstGeom>
        </p:spPr>
      </p:pic>
      <p:pic>
        <p:nvPicPr>
          <p:cNvPr id="20" name="Obrázok 19" descr="Obrázok, na ktorom je snímka obrazovky, ošatenie, osoba, prilba&#10;&#10;Automaticky generovaný popis">
            <a:extLst>
              <a:ext uri="{FF2B5EF4-FFF2-40B4-BE49-F238E27FC236}">
                <a16:creationId xmlns:a16="http://schemas.microsoft.com/office/drawing/2014/main" id="{EE8084CF-0A9F-E13E-B3FD-DE60D1CF30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436"/>
            <a:ext cx="12192000" cy="6857571"/>
          </a:xfrm>
          <a:prstGeom prst="rect">
            <a:avLst/>
          </a:prstGeom>
        </p:spPr>
      </p:pic>
      <p:sp>
        <p:nvSpPr>
          <p:cNvPr id="29" name="Content Placeholder 17">
            <a:extLst>
              <a:ext uri="{FF2B5EF4-FFF2-40B4-BE49-F238E27FC236}">
                <a16:creationId xmlns:a16="http://schemas.microsoft.com/office/drawing/2014/main" id="{B3133F01-D482-4A57-B9B0-E86A703A14AF}"/>
              </a:ext>
            </a:extLst>
          </p:cNvPr>
          <p:cNvSpPr txBox="1">
            <a:spLocks/>
          </p:cNvSpPr>
          <p:nvPr/>
        </p:nvSpPr>
        <p:spPr>
          <a:xfrm>
            <a:off x="10950413" y="6475356"/>
            <a:ext cx="3093783" cy="300736"/>
          </a:xfrm>
          <a:prstGeom prst="rect">
            <a:avLst/>
          </a:prstGeom>
        </p:spPr>
        <p:txBody>
          <a:bodyPr lIns="0" tIns="0" rIns="0" bIns="0" anchor="t"/>
          <a:lstStyle>
            <a:lvl1pPr marL="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ts val="2200"/>
              </a:lnSpc>
              <a:buNone/>
            </a:pPr>
            <a:r>
              <a:rPr lang="sk-SK" sz="1100" dirty="0">
                <a:solidFill>
                  <a:schemeClr val="bg1"/>
                </a:solidFill>
                <a:latin typeface="Arial"/>
                <a:cs typeface="Arial"/>
              </a:rPr>
              <a:t>Q3 2024   I   3 </a:t>
            </a:r>
            <a:endParaRPr lang="en-U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0" name="Group 5">
            <a:extLst>
              <a:ext uri="{FF2B5EF4-FFF2-40B4-BE49-F238E27FC236}">
                <a16:creationId xmlns:a16="http://schemas.microsoft.com/office/drawing/2014/main" id="{491644F8-B4C2-90E2-B0FF-673B59240BC8}"/>
              </a:ext>
            </a:extLst>
          </p:cNvPr>
          <p:cNvGrpSpPr/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31" name="Triangle 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EBDDB87-182E-5706-6882-217615669A6A}"/>
                </a:ext>
              </a:extLst>
            </p:cNvPr>
            <p:cNvSpPr/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riangle 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FB8A51D-D214-C3E4-395F-2E19BF3B3F44}"/>
                </a:ext>
              </a:extLst>
            </p:cNvPr>
            <p:cNvSpPr/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Graphic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848C9CB9-9E8D-2F51-551F-A03216D26219}"/>
                </a:ext>
              </a:extLst>
            </p:cNvPr>
            <p:cNvPicPr/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7A6BEFB1-2E01-18D7-E650-65EB82EEBB45}"/>
              </a:ext>
            </a:extLst>
          </p:cNvPr>
          <p:cNvSpPr txBox="1">
            <a:spLocks/>
          </p:cNvSpPr>
          <p:nvPr/>
        </p:nvSpPr>
        <p:spPr>
          <a:xfrm>
            <a:off x="1138407" y="1560156"/>
            <a:ext cx="10274393" cy="82326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k-SK" dirty="0"/>
              <a:t>Obsah</a:t>
            </a:r>
            <a:endParaRPr lang="en-US" dirty="0"/>
          </a:p>
        </p:txBody>
      </p:sp>
      <p:pic>
        <p:nvPicPr>
          <p:cNvPr id="35" name="Graphic 2">
            <a:extLst>
              <a:ext uri="{FF2B5EF4-FFF2-40B4-BE49-F238E27FC236}">
                <a16:creationId xmlns:a16="http://schemas.microsoft.com/office/drawing/2014/main" id="{7BFCD762-3761-C09F-C3E4-B7F67E6ADC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4663" y="3061681"/>
            <a:ext cx="637766" cy="637766"/>
          </a:xfrm>
          <a:prstGeom prst="rect">
            <a:avLst/>
          </a:prstGeom>
        </p:spPr>
      </p:pic>
      <p:pic>
        <p:nvPicPr>
          <p:cNvPr id="36" name="Graphic 2">
            <a:extLst>
              <a:ext uri="{FF2B5EF4-FFF2-40B4-BE49-F238E27FC236}">
                <a16:creationId xmlns:a16="http://schemas.microsoft.com/office/drawing/2014/main" id="{7B395834-39F0-E01C-24F3-8C0BEAA8BE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140147" y="3019870"/>
            <a:ext cx="637766" cy="637766"/>
          </a:xfrm>
          <a:prstGeom prst="rect">
            <a:avLst/>
          </a:prstGeom>
        </p:spPr>
      </p:pic>
      <p:pic>
        <p:nvPicPr>
          <p:cNvPr id="37" name="Graphic 7">
            <a:extLst>
              <a:ext uri="{FF2B5EF4-FFF2-40B4-BE49-F238E27FC236}">
                <a16:creationId xmlns:a16="http://schemas.microsoft.com/office/drawing/2014/main" id="{96681C56-7770-E67F-EECF-3E06461005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17159" y="2968811"/>
            <a:ext cx="730635" cy="730635"/>
          </a:xfrm>
          <a:prstGeom prst="rect">
            <a:avLst/>
          </a:prstGeom>
        </p:spPr>
      </p:pic>
      <p:pic>
        <p:nvPicPr>
          <p:cNvPr id="38" name="Graphic 8">
            <a:extLst>
              <a:ext uri="{FF2B5EF4-FFF2-40B4-BE49-F238E27FC236}">
                <a16:creationId xmlns:a16="http://schemas.microsoft.com/office/drawing/2014/main" id="{9AA37813-28E1-1F03-4372-A48DC8CAD5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9999168" y="3061681"/>
            <a:ext cx="637765" cy="637765"/>
          </a:xfrm>
          <a:prstGeom prst="rect">
            <a:avLst/>
          </a:prstGeom>
        </p:spPr>
      </p:pic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0FF8A787-0A54-FC8F-1360-1A44ED2086D1}"/>
              </a:ext>
            </a:extLst>
          </p:cNvPr>
          <p:cNvSpPr txBox="1">
            <a:spLocks/>
          </p:cNvSpPr>
          <p:nvPr/>
        </p:nvSpPr>
        <p:spPr>
          <a:xfrm>
            <a:off x="637981" y="3914154"/>
            <a:ext cx="1780224" cy="27019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dirty="0"/>
              <a:t>Výhľad zamestnanosti na 3. kvartál 2024</a:t>
            </a:r>
            <a:endParaRPr lang="en-US" b="1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9C09FDD-D850-AB00-998F-ADEDB2BF598E}"/>
              </a:ext>
            </a:extLst>
          </p:cNvPr>
          <p:cNvSpPr txBox="1">
            <a:spLocks/>
          </p:cNvSpPr>
          <p:nvPr/>
        </p:nvSpPr>
        <p:spPr>
          <a:xfrm>
            <a:off x="3568918" y="3936136"/>
            <a:ext cx="1780224" cy="27019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dirty="0"/>
              <a:t>Trendy na trhu práce</a:t>
            </a:r>
            <a:endParaRPr lang="en-US" b="1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8A04C0CE-FD5F-7B08-3BCB-7DC433CD005F}"/>
              </a:ext>
            </a:extLst>
          </p:cNvPr>
          <p:cNvSpPr txBox="1">
            <a:spLocks/>
          </p:cNvSpPr>
          <p:nvPr/>
        </p:nvSpPr>
        <p:spPr>
          <a:xfrm>
            <a:off x="6558874" y="3936136"/>
            <a:ext cx="1780224" cy="27019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dirty="0"/>
              <a:t>Transformácia trhu práce</a:t>
            </a:r>
            <a:endParaRPr lang="en-US" b="1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1D44C250-6D7C-3A86-E2B8-287A670A1722}"/>
              </a:ext>
            </a:extLst>
          </p:cNvPr>
          <p:cNvSpPr txBox="1">
            <a:spLocks/>
          </p:cNvSpPr>
          <p:nvPr/>
        </p:nvSpPr>
        <p:spPr>
          <a:xfrm>
            <a:off x="9256746" y="3924090"/>
            <a:ext cx="2062634" cy="26025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dirty="0"/>
              <a:t>O prieskume </a:t>
            </a:r>
            <a:r>
              <a:rPr lang="sk-SK" b="1" dirty="0" err="1"/>
              <a:t>ManpowerGroup</a:t>
            </a:r>
            <a:r>
              <a:rPr lang="sk-SK" b="1" dirty="0"/>
              <a:t> Index trhu práce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3277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C8335-74BA-B24D-A6D1-34A16F00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Trendy v dobe prispôsobivosti na trhu</a:t>
            </a: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E8984472-2E2C-2856-33DB-178AC038A9AB}"/>
              </a:ext>
            </a:extLst>
          </p:cNvPr>
          <p:cNvSpPr/>
          <p:nvPr/>
        </p:nvSpPr>
        <p:spPr>
          <a:xfrm>
            <a:off x="1019175" y="2125858"/>
            <a:ext cx="2510679" cy="3058616"/>
          </a:xfrm>
          <a:prstGeom prst="roundRect">
            <a:avLst>
              <a:gd name="adj" fmla="val 4342"/>
            </a:avLst>
          </a:prstGeom>
          <a:solidFill>
            <a:schemeClr val="accent1">
              <a:lumMod val="7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B6F2FF6A-9AB8-666F-0B38-0223345D1738}"/>
              </a:ext>
            </a:extLst>
          </p:cNvPr>
          <p:cNvSpPr/>
          <p:nvPr/>
        </p:nvSpPr>
        <p:spPr>
          <a:xfrm>
            <a:off x="1010118" y="4592138"/>
            <a:ext cx="2510678" cy="1323066"/>
          </a:xfrm>
          <a:prstGeom prst="roundRect">
            <a:avLst>
              <a:gd name="adj" fmla="val 434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k-SK" dirty="0"/>
              <a:t>Demografické zmeny</a:t>
            </a:r>
            <a:endParaRPr lang="en-US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C8B7902A-47A9-AC40-2EC1-9EF61B53DBC5}"/>
              </a:ext>
            </a:extLst>
          </p:cNvPr>
          <p:cNvSpPr txBox="1"/>
          <p:nvPr/>
        </p:nvSpPr>
        <p:spPr>
          <a:xfrm>
            <a:off x="1028233" y="2212531"/>
            <a:ext cx="2510678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100" dirty="0"/>
              <a:t>Preklenutie generačných rozdielov prostredníctvom strategickej rekvalifikácie a zvyšovania kvalifikácie</a:t>
            </a:r>
          </a:p>
          <a:p>
            <a:endParaRPr lang="sk-SK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100" dirty="0"/>
              <a:t>Súčasná a budúca pracovná sila bude poháňaná ženami</a:t>
            </a:r>
          </a:p>
          <a:p>
            <a:endParaRPr lang="sk-SK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100" dirty="0"/>
              <a:t>Podpora rozmanitosti, rovnosti, začlenenia a spolupatričnosti</a:t>
            </a:r>
          </a:p>
          <a:p>
            <a:endParaRPr lang="sk-SK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100" dirty="0"/>
              <a:t>Talenty z radov prisťahovalcov ako kritický zdroj</a:t>
            </a:r>
          </a:p>
        </p:txBody>
      </p:sp>
      <p:sp>
        <p:nvSpPr>
          <p:cNvPr id="14" name="Rounded Rectangle 22">
            <a:extLst>
              <a:ext uri="{FF2B5EF4-FFF2-40B4-BE49-F238E27FC236}">
                <a16:creationId xmlns:a16="http://schemas.microsoft.com/office/drawing/2014/main" id="{60216A82-B361-271F-2A11-6881BEF3653E}"/>
              </a:ext>
            </a:extLst>
          </p:cNvPr>
          <p:cNvSpPr/>
          <p:nvPr/>
        </p:nvSpPr>
        <p:spPr>
          <a:xfrm>
            <a:off x="3603437" y="2125858"/>
            <a:ext cx="2492563" cy="2811478"/>
          </a:xfrm>
          <a:prstGeom prst="roundRect">
            <a:avLst>
              <a:gd name="adj" fmla="val 4342"/>
            </a:avLst>
          </a:prstGeom>
          <a:solidFill>
            <a:schemeClr val="accent4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4BACB368-46C5-172E-BCDB-E9CF7A75CE15}"/>
              </a:ext>
            </a:extLst>
          </p:cNvPr>
          <p:cNvSpPr/>
          <p:nvPr/>
        </p:nvSpPr>
        <p:spPr>
          <a:xfrm>
            <a:off x="3603437" y="4592138"/>
            <a:ext cx="2492563" cy="1323066"/>
          </a:xfrm>
          <a:prstGeom prst="roundRect">
            <a:avLst>
              <a:gd name="adj" fmla="val 4342"/>
            </a:avLst>
          </a:prstGeom>
          <a:solidFill>
            <a:srgbClr val="FE7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k-SK" dirty="0">
                <a:cs typeface="Arial"/>
              </a:rPr>
              <a:t>Technologická revolúcia</a:t>
            </a:r>
            <a:endParaRPr lang="en-GB" dirty="0">
              <a:cs typeface="Arial"/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41868848-CD15-D829-55FA-989131026653}"/>
              </a:ext>
            </a:extLst>
          </p:cNvPr>
          <p:cNvSpPr txBox="1"/>
          <p:nvPr/>
        </p:nvSpPr>
        <p:spPr>
          <a:xfrm>
            <a:off x="3585322" y="2212530"/>
            <a:ext cx="2510678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100" dirty="0"/>
              <a:t>Ľudia v centre pozornosti ❤ umelej inteligencie</a:t>
            </a:r>
          </a:p>
          <a:p>
            <a:endParaRPr lang="sk-SK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100" dirty="0"/>
              <a:t>AI vytvorí viac pracovných miest, ako ich zničí</a:t>
            </a:r>
          </a:p>
          <a:p>
            <a:endParaRPr lang="sk-SK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100" dirty="0"/>
              <a:t>Navigácia medzi ľudským potenciálom a pokročilými technológiami</a:t>
            </a: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682F105C-19F7-5ECD-0701-91913A53C011}"/>
              </a:ext>
            </a:extLst>
          </p:cNvPr>
          <p:cNvSpPr/>
          <p:nvPr/>
        </p:nvSpPr>
        <p:spPr>
          <a:xfrm>
            <a:off x="6178641" y="2125858"/>
            <a:ext cx="2510679" cy="3058616"/>
          </a:xfrm>
          <a:prstGeom prst="roundRect">
            <a:avLst>
              <a:gd name="adj" fmla="val 4342"/>
            </a:avLst>
          </a:prstGeom>
          <a:solidFill>
            <a:schemeClr val="accent1">
              <a:lumMod val="7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5D192D60-4496-35B3-048D-CE0C6D2E736F}"/>
              </a:ext>
            </a:extLst>
          </p:cNvPr>
          <p:cNvSpPr/>
          <p:nvPr/>
        </p:nvSpPr>
        <p:spPr>
          <a:xfrm>
            <a:off x="6178642" y="4588280"/>
            <a:ext cx="2510678" cy="1323066"/>
          </a:xfrm>
          <a:prstGeom prst="roundRect">
            <a:avLst>
              <a:gd name="adj" fmla="val 434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k-SK" dirty="0"/>
              <a:t>Konkurencie-schopnosť</a:t>
            </a:r>
            <a:endParaRPr lang="en-US" dirty="0"/>
          </a:p>
        </p:txBody>
      </p: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id="{658A1677-9B76-C41B-A805-4FCA9DFB5D8F}"/>
              </a:ext>
            </a:extLst>
          </p:cNvPr>
          <p:cNvSpPr/>
          <p:nvPr/>
        </p:nvSpPr>
        <p:spPr>
          <a:xfrm>
            <a:off x="8771961" y="2119973"/>
            <a:ext cx="2492563" cy="2811478"/>
          </a:xfrm>
          <a:prstGeom prst="roundRect">
            <a:avLst>
              <a:gd name="adj" fmla="val 4342"/>
            </a:avLst>
          </a:prstGeom>
          <a:solidFill>
            <a:schemeClr val="accent4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150AF960-59B3-FF2E-ADDF-5BCF16F51273}"/>
              </a:ext>
            </a:extLst>
          </p:cNvPr>
          <p:cNvSpPr/>
          <p:nvPr/>
        </p:nvSpPr>
        <p:spPr>
          <a:xfrm>
            <a:off x="8771961" y="4588280"/>
            <a:ext cx="2492563" cy="1323066"/>
          </a:xfrm>
          <a:prstGeom prst="roundRect">
            <a:avLst>
              <a:gd name="adj" fmla="val 4342"/>
            </a:avLst>
          </a:prstGeom>
          <a:solidFill>
            <a:srgbClr val="FE7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k-SK" dirty="0">
                <a:cs typeface="Arial"/>
              </a:rPr>
              <a:t>Individuálna voľba</a:t>
            </a:r>
            <a:endParaRPr lang="en-GB" dirty="0">
              <a:cs typeface="Arial"/>
            </a:endParaRP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97D1A2C1-B409-2050-5831-106D8C86614F}"/>
              </a:ext>
            </a:extLst>
          </p:cNvPr>
          <p:cNvSpPr txBox="1"/>
          <p:nvPr/>
        </p:nvSpPr>
        <p:spPr>
          <a:xfrm>
            <a:off x="6178642" y="2245581"/>
            <a:ext cx="2510678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100" dirty="0"/>
              <a:t>Zelená transformácia poháňaná ľuďmi</a:t>
            </a:r>
          </a:p>
          <a:p>
            <a:endParaRPr lang="sk-SK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100" dirty="0"/>
              <a:t>Mandát manažéra: zvládnutie tranformácie svojho tímu</a:t>
            </a:r>
          </a:p>
          <a:p>
            <a:endParaRPr lang="sk-SK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100" dirty="0"/>
              <a:t>Zostať alebo presunúť svoju prevádzku?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100" dirty="0"/>
              <a:t>Dosiahnutie správnej rovnováhy v oblasti miezd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D520E3FE-03F7-0098-B90A-28476B034E5B}"/>
              </a:ext>
            </a:extLst>
          </p:cNvPr>
          <p:cNvSpPr txBox="1"/>
          <p:nvPr/>
        </p:nvSpPr>
        <p:spPr>
          <a:xfrm>
            <a:off x="8757322" y="2212530"/>
            <a:ext cx="2510678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100" dirty="0"/>
              <a:t>Balans medzi prácou a osobným životom</a:t>
            </a:r>
          </a:p>
          <a:p>
            <a:endParaRPr lang="sk-SK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100" dirty="0"/>
              <a:t>Generácia Z formuje budúcnosť kultúry na pracovisku</a:t>
            </a:r>
          </a:p>
          <a:p>
            <a:endParaRPr lang="sk-SK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100" dirty="0"/>
              <a:t>Osobný prístup: Formovanie skúseností zamestnancov podľa individuálnych potrieb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6B4C99C1-1638-F3C7-B80C-4718250CA504}"/>
              </a:ext>
            </a:extLst>
          </p:cNvPr>
          <p:cNvSpPr txBox="1"/>
          <p:nvPr/>
        </p:nvSpPr>
        <p:spPr>
          <a:xfrm>
            <a:off x="1010117" y="1618259"/>
            <a:ext cx="93857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1" i="0" dirty="0">
                <a:solidFill>
                  <a:srgbClr val="000000"/>
                </a:solidFill>
                <a:effectLst/>
              </a:rPr>
              <a:t>Už viac než 10 rokov popisujeme zmeny na trhu práce prostredníctvom rámca 4 </a:t>
            </a:r>
            <a:r>
              <a:rPr lang="sk-SK" sz="1600" b="1" i="0" dirty="0" err="1">
                <a:solidFill>
                  <a:srgbClr val="000000"/>
                </a:solidFill>
                <a:effectLst/>
              </a:rPr>
              <a:t>megatrendov</a:t>
            </a:r>
            <a:r>
              <a:rPr lang="sk-SK" sz="16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23111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E9FA5C-E7DB-B1B2-DFBD-254437DE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Globálny nedostatok talentov vzrástol koncom minulého roka na 17-ročné maximum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3A4CF250-088F-786C-F410-A3D8712A9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6840056"/>
              </p:ext>
            </p:extLst>
          </p:nvPr>
        </p:nvGraphicFramePr>
        <p:xfrm>
          <a:off x="1545624" y="2619632"/>
          <a:ext cx="9100751" cy="246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5F094636-B064-65A0-7C04-4EF043DFEDB2}"/>
              </a:ext>
            </a:extLst>
          </p:cNvPr>
          <p:cNvSpPr txBox="1">
            <a:spLocks/>
          </p:cNvSpPr>
          <p:nvPr/>
        </p:nvSpPr>
        <p:spPr>
          <a:xfrm>
            <a:off x="1019175" y="1994105"/>
            <a:ext cx="10153650" cy="6255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dirty="0"/>
              <a:t>Podiel organizácii, ktoré majú problém s hľadaním kvalifikovaných ľudí (2010 – 2023)</a:t>
            </a:r>
            <a:endParaRPr lang="sk-SK" sz="1600" dirty="0">
              <a:latin typeface="+mn-lt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617B9748-C84C-A2BA-DBFF-F53342BB8C3C}"/>
              </a:ext>
            </a:extLst>
          </p:cNvPr>
          <p:cNvSpPr txBox="1">
            <a:spLocks/>
          </p:cNvSpPr>
          <p:nvPr/>
        </p:nvSpPr>
        <p:spPr>
          <a:xfrm>
            <a:off x="1019174" y="5459014"/>
            <a:ext cx="10421712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000" b="0" kern="1200">
                <a:solidFill>
                  <a:srgbClr val="E0690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k-SK" b="1" dirty="0"/>
              <a:t>V akých skupinách hľadať nevyužitý pracovný potenciál?</a:t>
            </a:r>
          </a:p>
        </p:txBody>
      </p:sp>
    </p:spTree>
    <p:extLst>
      <p:ext uri="{BB962C8B-B14F-4D97-AF65-F5344CB8AC3E}">
        <p14:creationId xmlns:p14="http://schemas.microsoft.com/office/powerpoint/2010/main" val="1699480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D64E177-83BC-059F-9831-6C5CC6B031F3}"/>
              </a:ext>
            </a:extLst>
          </p:cNvPr>
          <p:cNvSpPr txBox="1">
            <a:spLocks/>
          </p:cNvSpPr>
          <p:nvPr/>
        </p:nvSpPr>
        <p:spPr>
          <a:xfrm>
            <a:off x="1019175" y="714701"/>
            <a:ext cx="101536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000" b="0" kern="1200">
                <a:solidFill>
                  <a:srgbClr val="E0690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k-SK" b="1" dirty="0"/>
              <a:t>Netradiční kandidáti</a:t>
            </a:r>
            <a:endParaRPr lang="en-US" b="1" dirty="0"/>
          </a:p>
        </p:txBody>
      </p:sp>
      <p:pic>
        <p:nvPicPr>
          <p:cNvPr id="5" name="Obrázok 4" descr="Obrázok, na ktorom je ošatenie, obuv, osoba, nábytok&#10;&#10;Automaticky generovaný popis">
            <a:extLst>
              <a:ext uri="{FF2B5EF4-FFF2-40B4-BE49-F238E27FC236}">
                <a16:creationId xmlns:a16="http://schemas.microsoft.com/office/drawing/2014/main" id="{1723BDEA-5292-61DF-7863-6A3D1990F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519" y="2305518"/>
            <a:ext cx="3164305" cy="3164305"/>
          </a:xfrm>
          <a:prstGeom prst="rect">
            <a:avLst/>
          </a:prstGeom>
        </p:spPr>
      </p:pic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D6018E02-40D1-3DC9-27DD-527FDD4CEBDF}"/>
              </a:ext>
            </a:extLst>
          </p:cNvPr>
          <p:cNvSpPr txBox="1">
            <a:spLocks/>
          </p:cNvSpPr>
          <p:nvPr/>
        </p:nvSpPr>
        <p:spPr>
          <a:xfrm>
            <a:off x="1019174" y="1339197"/>
            <a:ext cx="10153650" cy="14185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dirty="0"/>
              <a:t>Hoci čistý index trhu práce na Slovensku </a:t>
            </a:r>
            <a:r>
              <a:rPr lang="sk-SK" sz="1600" b="1" dirty="0"/>
              <a:t>dosahuje úroveň + 15%, a až 37% zamestnávateľov očakáva nárast počtu zamestnancov, </a:t>
            </a:r>
            <a:r>
              <a:rPr lang="sk-SK" sz="2000" b="1" i="0" dirty="0">
                <a:solidFill>
                  <a:srgbClr val="E0690F"/>
                </a:solidFill>
                <a:effectLst/>
                <a:highlight>
                  <a:srgbClr val="FFFFFF"/>
                </a:highlight>
                <a:latin typeface="+mn-lt"/>
              </a:rPr>
              <a:t>pracovná sila na Slovensku rapídne starne</a:t>
            </a:r>
            <a:r>
              <a:rPr lang="sk-SK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n-lt"/>
              </a:rPr>
              <a:t>.</a:t>
            </a:r>
            <a:endParaRPr lang="sk-SK" sz="1600" dirty="0">
              <a:latin typeface="+mn-lt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FDBC189E-2279-5199-C1B0-9D06B0003523}"/>
              </a:ext>
            </a:extLst>
          </p:cNvPr>
          <p:cNvSpPr txBox="1"/>
          <p:nvPr/>
        </p:nvSpPr>
        <p:spPr>
          <a:xfrm>
            <a:off x="1019174" y="2139333"/>
            <a:ext cx="73301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1" i="0" dirty="0">
                <a:solidFill>
                  <a:srgbClr val="000000"/>
                </a:solidFill>
                <a:effectLst/>
              </a:rPr>
              <a:t>Minulý rok odišlo do predčasného dôchodku 50 000 ľudí</a:t>
            </a:r>
            <a:r>
              <a:rPr lang="sk-SK" sz="1600" b="0" i="0" dirty="0">
                <a:solidFill>
                  <a:srgbClr val="000000"/>
                </a:solidFill>
                <a:effectLst/>
              </a:rPr>
              <a:t>. Za 10 rokov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b="0" i="0" dirty="0">
                <a:solidFill>
                  <a:srgbClr val="000000"/>
                </a:solidFill>
                <a:effectLst/>
              </a:rPr>
              <a:t>k dôchodkovému veku dospeje silná generácia tzv. </a:t>
            </a:r>
            <a:r>
              <a:rPr lang="sk-SK" sz="1600" b="0" i="1" dirty="0" err="1">
                <a:solidFill>
                  <a:srgbClr val="000000"/>
                </a:solidFill>
                <a:effectLst/>
              </a:rPr>
              <a:t>Husákových</a:t>
            </a:r>
            <a:r>
              <a:rPr lang="sk-SK" sz="1600" b="0" i="1" dirty="0">
                <a:solidFill>
                  <a:srgbClr val="000000"/>
                </a:solidFill>
                <a:effectLst/>
              </a:rPr>
              <a:t> detí</a:t>
            </a:r>
            <a:r>
              <a:rPr lang="sk-SK" sz="1600" b="0" i="0" dirty="0">
                <a:solidFill>
                  <a:srgbClr val="000000"/>
                </a:solidFill>
                <a:effectLst/>
              </a:rPr>
              <a:t>, kedy sa na Slovensku </a:t>
            </a:r>
            <a:r>
              <a:rPr lang="sk-SK" sz="1600" b="1" i="0" dirty="0">
                <a:solidFill>
                  <a:srgbClr val="000000"/>
                </a:solidFill>
                <a:effectLst/>
              </a:rPr>
              <a:t>očakáva prepad aktívnej populácie o 10% </a:t>
            </a:r>
            <a:r>
              <a:rPr lang="sk-SK" sz="1600" b="0" i="0" dirty="0">
                <a:solidFill>
                  <a:srgbClr val="000000"/>
                </a:solidFill>
                <a:effectLst/>
              </a:rPr>
              <a:t>(</a:t>
            </a:r>
            <a:r>
              <a:rPr lang="sk-SK" sz="1600" b="0" i="0" dirty="0" err="1">
                <a:solidFill>
                  <a:srgbClr val="000000"/>
                </a:solidFill>
                <a:effectLst/>
              </a:rPr>
              <a:t>t.j</a:t>
            </a:r>
            <a:r>
              <a:rPr lang="sk-SK" sz="1600" b="0" i="0" dirty="0">
                <a:solidFill>
                  <a:srgbClr val="000000"/>
                </a:solidFill>
                <a:effectLst/>
              </a:rPr>
              <a:t>. 250 000 ľudí).</a:t>
            </a:r>
            <a:endParaRPr lang="sk-SK" sz="1600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125BC78-337D-CBDE-8073-4A56E13B8834}"/>
              </a:ext>
            </a:extLst>
          </p:cNvPr>
          <p:cNvSpPr txBox="1"/>
          <p:nvPr/>
        </p:nvSpPr>
        <p:spPr>
          <a:xfrm>
            <a:off x="932088" y="3105834"/>
            <a:ext cx="6285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i="0" dirty="0">
                <a:solidFill>
                  <a:srgbClr val="E0690F"/>
                </a:solidFill>
                <a:effectLst/>
              </a:rPr>
              <a:t>Ako preklenúť generačnú priepasť a udržať si staršiu generáciu?</a:t>
            </a:r>
            <a:endParaRPr lang="sk-SK" b="1" dirty="0">
              <a:solidFill>
                <a:srgbClr val="E0690F"/>
              </a:solidFill>
            </a:endParaRPr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9B4870F1-5507-1CEF-8556-FEA8E2AF1F70}"/>
              </a:ext>
            </a:extLst>
          </p:cNvPr>
          <p:cNvSpPr txBox="1">
            <a:spLocks/>
          </p:cNvSpPr>
          <p:nvPr/>
        </p:nvSpPr>
        <p:spPr>
          <a:xfrm>
            <a:off x="1019174" y="3904523"/>
            <a:ext cx="5806169" cy="14185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n-lt"/>
              </a:rPr>
              <a:t>Investícia do cielenej rekvalifikácie a </a:t>
            </a:r>
            <a:r>
              <a:rPr lang="sk-SK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n-lt"/>
              </a:rPr>
              <a:t>mentoringu</a:t>
            </a:r>
            <a:r>
              <a:rPr lang="sk-SK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n-lt"/>
              </a:rPr>
              <a:t> - </a:t>
            </a:r>
            <a:r>
              <a:rPr lang="sk-SK" sz="16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n-lt"/>
              </a:rPr>
              <a:t>pomáha preklenúť medzery v talentoch medzi generáciami, a udržať si zrelých pracovníkov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D0D0D"/>
                </a:solidFill>
                <a:highlight>
                  <a:srgbClr val="FFFFFF"/>
                </a:highlight>
                <a:latin typeface="+mn-lt"/>
              </a:rPr>
              <a:t>Programy krížového vzdelávania – </a:t>
            </a:r>
            <a:r>
              <a:rPr lang="sk-SK" sz="1600" dirty="0">
                <a:solidFill>
                  <a:srgbClr val="0D0D0D"/>
                </a:solidFill>
                <a:highlight>
                  <a:srgbClr val="FFFFFF"/>
                </a:highlight>
                <a:latin typeface="+mn-lt"/>
              </a:rPr>
              <a:t>prepojenie generácie Z so skúsenými, staršími zamestnancami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D0D0D"/>
                </a:solidFill>
                <a:highlight>
                  <a:srgbClr val="FFFFFF"/>
                </a:highlight>
                <a:latin typeface="+mn-lt"/>
              </a:rPr>
              <a:t>Automatizácia a zavedenie umelej inteligencie </a:t>
            </a:r>
          </a:p>
        </p:txBody>
      </p:sp>
    </p:spTree>
    <p:extLst>
      <p:ext uri="{BB962C8B-B14F-4D97-AF65-F5344CB8AC3E}">
        <p14:creationId xmlns:p14="http://schemas.microsoft.com/office/powerpoint/2010/main" val="2378611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9F968-8F12-2C2B-F52D-0D9F0AC4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Až 30% zamestnávateľov, v snahe riešiť problém s nedostatkom talentov, je ochotných zamestnať starších kandidátov</a:t>
            </a:r>
          </a:p>
        </p:txBody>
      </p:sp>
      <p:graphicFrame>
        <p:nvGraphicFramePr>
          <p:cNvPr id="4" name="Chart 3" descr="86cbda72-edd1-4694-bd41-0e589b1a8591 A5: In the next two years, how will growing technology such as Artificial Intelligence (AI) tools including ChatGPT, Machine Learning (ML), or Virtual Reality (VR) likely impact your organizations'... (Top 2)">
            <a:extLst>
              <a:ext uri="{FF2B5EF4-FFF2-40B4-BE49-F238E27FC236}">
                <a16:creationId xmlns:a16="http://schemas.microsoft.com/office/drawing/2014/main" id="{180BA0E8-46E4-4F04-FE1D-A0A29E2D32EE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0658247"/>
              </p:ext>
            </p:extLst>
          </p:nvPr>
        </p:nvGraphicFramePr>
        <p:xfrm>
          <a:off x="2228806" y="2029647"/>
          <a:ext cx="9734851" cy="4444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8865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607C13-A093-41A6-873C-5FEAC4D7C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942795"/>
            <a:ext cx="9323430" cy="601799"/>
          </a:xfrm>
        </p:spPr>
        <p:txBody>
          <a:bodyPr/>
          <a:lstStyle/>
          <a:p>
            <a:r>
              <a:rPr lang="sk-S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Ženy sú hlavnou hnacou silou súčasného i budúceho trhu práce</a:t>
            </a:r>
            <a:endParaRPr lang="sk-SK" sz="3200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8074484-EA83-1604-21D5-E7501BD6AE64}"/>
              </a:ext>
            </a:extLst>
          </p:cNvPr>
          <p:cNvSpPr txBox="1"/>
          <p:nvPr/>
        </p:nvSpPr>
        <p:spPr>
          <a:xfrm>
            <a:off x="1019175" y="2041498"/>
            <a:ext cx="100277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dirty="0"/>
              <a:t>V celosvetovom meradle je miera účasti žien na pracovnom trhu len o niečo vyššia ako 50 %, </a:t>
            </a:r>
            <a:r>
              <a:rPr lang="sk-SK" sz="1600" b="1" dirty="0"/>
              <a:t>napriek tomu </a:t>
            </a:r>
            <a:r>
              <a:rPr lang="sk-SK" sz="1600" b="1" kern="0" dirty="0">
                <a:solidFill>
                  <a:srgbClr val="282A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ženy zastávajú menej než tretinu vedúcich pozícií a sú nedostatočne zastúpené v odvetviach súvisiacich s technológiami.</a:t>
            </a:r>
            <a:endParaRPr lang="sk-SK" sz="1600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A8FCC60-BE9D-D2AD-C400-7A32DA2F274B}"/>
              </a:ext>
            </a:extLst>
          </p:cNvPr>
          <p:cNvSpPr txBox="1">
            <a:spLocks/>
          </p:cNvSpPr>
          <p:nvPr/>
        </p:nvSpPr>
        <p:spPr>
          <a:xfrm>
            <a:off x="1019175" y="3178507"/>
            <a:ext cx="9323430" cy="601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000" b="0" kern="1200">
                <a:solidFill>
                  <a:srgbClr val="E0690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k-SK" sz="2000" b="1" kern="0" dirty="0">
                <a:ea typeface="Times New Roman" panose="02020603050405020304" pitchFamily="18" charset="0"/>
              </a:rPr>
              <a:t>Aké sú preferencie žien na trhu?</a:t>
            </a:r>
            <a:endParaRPr lang="sk-SK" sz="2000" b="1" dirty="0"/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944115AF-F799-E07B-1043-7403A33377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9885182"/>
              </p:ext>
            </p:extLst>
          </p:nvPr>
        </p:nvGraphicFramePr>
        <p:xfrm>
          <a:off x="4921679" y="2730844"/>
          <a:ext cx="6251146" cy="359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BlokTextu 12">
            <a:extLst>
              <a:ext uri="{FF2B5EF4-FFF2-40B4-BE49-F238E27FC236}">
                <a16:creationId xmlns:a16="http://schemas.microsoft.com/office/drawing/2014/main" id="{4550001E-A6DD-80C7-30B0-DD86F8CA1DFF}"/>
              </a:ext>
            </a:extLst>
          </p:cNvPr>
          <p:cNvSpPr txBox="1"/>
          <p:nvPr/>
        </p:nvSpPr>
        <p:spPr>
          <a:xfrm>
            <a:off x="1019175" y="3881118"/>
            <a:ext cx="45166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kern="0" dirty="0">
                <a:solidFill>
                  <a:srgbClr val="282A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Významná časť </a:t>
            </a:r>
            <a:r>
              <a:rPr lang="sk-SK" sz="1600" b="1" kern="0" dirty="0">
                <a:solidFill>
                  <a:srgbClr val="282A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žien, konkrétne 85 %, chce mať flexibilitu pri voľbe organizácie práce a presadzuje rovnováhu medzi prácou na diaľku a v kancelárii.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4013391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3985F-0542-A795-6802-A2BA7EB8D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Pracovní migranti - </a:t>
            </a:r>
            <a:r>
              <a:rPr lang="sk-SK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Nevyužitý a podceňovaný zdroj talentov </a:t>
            </a:r>
            <a:endParaRPr lang="sk-SK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B88EFF5-8385-0507-ED5C-0F20DE08AD6B}"/>
              </a:ext>
            </a:extLst>
          </p:cNvPr>
          <p:cNvSpPr txBox="1"/>
          <p:nvPr/>
        </p:nvSpPr>
        <p:spPr>
          <a:xfrm>
            <a:off x="1019175" y="2170766"/>
            <a:ext cx="9789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1" kern="0" dirty="0">
                <a:solidFill>
                  <a:srgbClr val="282A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 Slovensku je vyše 100 000 otvorených pracovných miest </a:t>
            </a:r>
            <a:r>
              <a:rPr lang="sk-SK" sz="1600" kern="0" dirty="0">
                <a:solidFill>
                  <a:srgbClr val="282A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sk-SK" sz="1600" b="0" i="0" dirty="0">
                <a:solidFill>
                  <a:srgbClr val="1E1E1E"/>
                </a:solidFill>
                <a:effectLst/>
                <a:highlight>
                  <a:srgbClr val="FFFFFF"/>
                </a:highlight>
              </a:rPr>
              <a:t>Najväčšie problémy hlási strojársky priemysel či doprava. </a:t>
            </a:r>
            <a:r>
              <a:rPr lang="sk-SK" sz="1600" b="1" i="0" dirty="0">
                <a:solidFill>
                  <a:srgbClr val="1E1E1E"/>
                </a:solidFill>
                <a:effectLst/>
                <a:highlight>
                  <a:srgbClr val="FFFFFF"/>
                </a:highlight>
              </a:rPr>
              <a:t>Na pracovnom trhu máme každý rok o 22-tisíc ľudí menej.</a:t>
            </a:r>
            <a:endParaRPr lang="sk-SK" sz="1600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362B9320-8A99-0082-BDAD-8C634134A2E5}"/>
              </a:ext>
            </a:extLst>
          </p:cNvPr>
          <p:cNvSpPr txBox="1"/>
          <p:nvPr/>
        </p:nvSpPr>
        <p:spPr>
          <a:xfrm>
            <a:off x="1019175" y="3192752"/>
            <a:ext cx="417331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kern="0" dirty="0">
                <a:solidFill>
                  <a:srgbClr val="282A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Začiatkom roka 2024 pracovalo na Slovensku vyše 105-tisíc cudzincov</a:t>
            </a:r>
            <a:r>
              <a:rPr lang="sk-SK" kern="0" dirty="0">
                <a:solidFill>
                  <a:srgbClr val="282A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z toho najviac Ukrajincov – vyše </a:t>
            </a:r>
          </a:p>
          <a:p>
            <a:r>
              <a:rPr lang="sk-SK" kern="0" dirty="0">
                <a:solidFill>
                  <a:srgbClr val="282A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40 000.</a:t>
            </a:r>
          </a:p>
          <a:p>
            <a:endParaRPr lang="sk-SK" kern="0" dirty="0">
              <a:solidFill>
                <a:srgbClr val="282A32"/>
              </a:solidFill>
              <a:latin typeface="Arial" panose="020B0604020202020204" pitchFamily="34" charset="0"/>
            </a:endParaRPr>
          </a:p>
          <a:p>
            <a:r>
              <a:rPr lang="sk-SK" sz="1600" kern="0" dirty="0">
                <a:solidFill>
                  <a:srgbClr val="282A32"/>
                </a:solidFill>
                <a:latin typeface="Arial" panose="020B0604020202020204" pitchFamily="34" charset="0"/>
              </a:rPr>
              <a:t>Slovenské podniky hlásia, že Ukrajinci, a rovnako tak Bielorusi, či Indovia sa vedia veľmi dobre zapojiť do pracovného procesu.</a:t>
            </a:r>
            <a:endParaRPr lang="sk-SK" sz="160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D4EAEDCA-BF9A-29F1-8C2A-F44E3B81E555}"/>
              </a:ext>
            </a:extLst>
          </p:cNvPr>
          <p:cNvSpPr txBox="1"/>
          <p:nvPr/>
        </p:nvSpPr>
        <p:spPr>
          <a:xfrm>
            <a:off x="1019175" y="5845954"/>
            <a:ext cx="7185489" cy="1384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900" dirty="0">
                <a:latin typeface="Arial"/>
                <a:ea typeface="+mn-lt"/>
                <a:cs typeface="Arial"/>
              </a:rPr>
              <a:t>*Dáta použité z Inštitútu zamestnanosti</a:t>
            </a:r>
            <a:endParaRPr lang="en-US" sz="900" dirty="0">
              <a:latin typeface="Arial"/>
              <a:ea typeface="+mn-lt"/>
              <a:cs typeface="Arial"/>
            </a:endParaRP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022B94F1-87E1-38D7-A7C3-1FBC8B187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285599"/>
              </p:ext>
            </p:extLst>
          </p:nvPr>
        </p:nvGraphicFramePr>
        <p:xfrm>
          <a:off x="5949507" y="2951952"/>
          <a:ext cx="4510314" cy="319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4206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1B863-CF89-E456-3F2D-37B7C4AA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942796"/>
            <a:ext cx="8767082" cy="456190"/>
          </a:xfrm>
        </p:spPr>
        <p:txBody>
          <a:bodyPr/>
          <a:lstStyle/>
          <a:p>
            <a:r>
              <a:rPr lang="sk-SK" b="1" dirty="0"/>
              <a:t>Zamestnávanie pracovných migrantov ako motor inovácii</a:t>
            </a:r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6B70E67E-F8A6-1D07-7DE9-F50BFA484E3F}"/>
              </a:ext>
            </a:extLst>
          </p:cNvPr>
          <p:cNvSpPr/>
          <p:nvPr/>
        </p:nvSpPr>
        <p:spPr>
          <a:xfrm>
            <a:off x="1019175" y="3219162"/>
            <a:ext cx="4010025" cy="2173999"/>
          </a:xfrm>
          <a:prstGeom prst="roundRect">
            <a:avLst>
              <a:gd name="adj" fmla="val 4342"/>
            </a:avLst>
          </a:prstGeom>
          <a:solidFill>
            <a:srgbClr val="FE7B21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CD5F4CE-695E-5341-2E86-304959C67B6E}"/>
              </a:ext>
            </a:extLst>
          </p:cNvPr>
          <p:cNvSpPr txBox="1"/>
          <p:nvPr/>
        </p:nvSpPr>
        <p:spPr>
          <a:xfrm>
            <a:off x="1189944" y="3429000"/>
            <a:ext cx="36684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dirty="0"/>
              <a:t>„</a:t>
            </a:r>
            <a:r>
              <a:rPr lang="sk-SK" i="1" dirty="0"/>
              <a:t>Automatizácia, migrácia a zmeny v populácii v produktívnom veku pretvárajú trhy práce v Európe. O príležitosti nie je núdza - v závislosti od toho, čo potrebujete a kde hľadáte</a:t>
            </a:r>
            <a:r>
              <a:rPr lang="sk-SK" dirty="0"/>
              <a:t>.“ </a:t>
            </a:r>
            <a:r>
              <a:rPr lang="sk-SK" b="1" dirty="0"/>
              <a:t>Zuzana </a:t>
            </a:r>
            <a:r>
              <a:rPr lang="sk-SK" b="1" dirty="0" err="1"/>
              <a:t>Rumiz</a:t>
            </a:r>
            <a:endParaRPr lang="sk-SK" b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5565461-EEF1-A70D-1D4A-B6E1E56A6F54}"/>
              </a:ext>
            </a:extLst>
          </p:cNvPr>
          <p:cNvSpPr txBox="1"/>
          <p:nvPr/>
        </p:nvSpPr>
        <p:spPr>
          <a:xfrm>
            <a:off x="1019175" y="2170766"/>
            <a:ext cx="9789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kern="0" dirty="0">
                <a:solidFill>
                  <a:srgbClr val="282A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Úspešná integrácia ľudí zo zahraničia prináša zmiernenie nedostatku talentov</a:t>
            </a:r>
            <a:r>
              <a:rPr lang="sk-SK" b="1" kern="0" dirty="0">
                <a:solidFill>
                  <a:srgbClr val="282A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dokonca rozmanitosť zamestnancov môže </a:t>
            </a:r>
            <a:r>
              <a:rPr lang="sk-SK" b="1" kern="0" dirty="0">
                <a:solidFill>
                  <a:srgbClr val="282A3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predstavovať </a:t>
            </a:r>
            <a:r>
              <a:rPr lang="sk-SK" b="1" kern="0" dirty="0">
                <a:solidFill>
                  <a:srgbClr val="282A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motor inovácii a zvýšenie produktivity. </a:t>
            </a:r>
            <a:endParaRPr lang="sk-SK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0608027F-5E43-1ED4-D39F-19CDFAAC7F5A}"/>
              </a:ext>
            </a:extLst>
          </p:cNvPr>
          <p:cNvSpPr txBox="1"/>
          <p:nvPr/>
        </p:nvSpPr>
        <p:spPr>
          <a:xfrm>
            <a:off x="5199969" y="3588877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1" dirty="0">
                <a:latin typeface="+mn-lt"/>
              </a:rPr>
              <a:t>Benefity, ktoré súvisia s rôznorodosťou v pracovnom kolektíve je mnoho, </a:t>
            </a:r>
            <a:r>
              <a:rPr lang="sk-SK" sz="1600" dirty="0">
                <a:latin typeface="+mn-lt"/>
              </a:rPr>
              <a:t>no</a:t>
            </a:r>
            <a:r>
              <a:rPr lang="sk-SK" sz="1600" b="1" dirty="0">
                <a:latin typeface="+mn-lt"/>
              </a:rPr>
              <a:t> </a:t>
            </a:r>
            <a:r>
              <a:rPr lang="sk-SK" sz="1600" dirty="0">
                <a:solidFill>
                  <a:srgbClr val="282828"/>
                </a:solidFill>
                <a:highlight>
                  <a:srgbClr val="FFFFFF"/>
                </a:highlight>
                <a:latin typeface="+mn-lt"/>
              </a:rPr>
              <a:t>u </a:t>
            </a:r>
            <a:r>
              <a:rPr lang="sk-SK" sz="1600" b="0" i="0" dirty="0">
                <a:solidFill>
                  <a:srgbClr val="282828"/>
                </a:solidFill>
                <a:effectLst/>
                <a:highlight>
                  <a:srgbClr val="FFFFFF"/>
                </a:highlight>
                <a:latin typeface="+mn-lt"/>
              </a:rPr>
              <a:t>Slovákov najintenzívnejšie rezonuje </a:t>
            </a:r>
            <a:r>
              <a:rPr lang="sk-SK" sz="1600" b="1" i="0" dirty="0">
                <a:solidFill>
                  <a:srgbClr val="282828"/>
                </a:solidFill>
                <a:effectLst/>
                <a:highlight>
                  <a:srgbClr val="FFFFFF"/>
                </a:highlight>
                <a:latin typeface="+mn-lt"/>
              </a:rPr>
              <a:t>budovanie tolerancie (54 %)</a:t>
            </a:r>
            <a:r>
              <a:rPr lang="sk-SK" sz="1600" b="0" i="0" dirty="0">
                <a:solidFill>
                  <a:srgbClr val="282828"/>
                </a:solidFill>
                <a:effectLst/>
                <a:highlight>
                  <a:srgbClr val="FFFFFF"/>
                </a:highlight>
                <a:latin typeface="+mn-lt"/>
              </a:rPr>
              <a:t>, </a:t>
            </a:r>
            <a:r>
              <a:rPr lang="sk-SK" sz="1600" b="1" i="0" dirty="0">
                <a:solidFill>
                  <a:srgbClr val="282828"/>
                </a:solidFill>
                <a:effectLst/>
                <a:highlight>
                  <a:srgbClr val="FFFFFF"/>
                </a:highlight>
                <a:latin typeface="+mn-lt"/>
              </a:rPr>
              <a:t>inšpirácia k novým pohľadom na rôzne témy (46 % ) a zlepšovanie rešpektu voči inakosti (40 %). </a:t>
            </a:r>
          </a:p>
        </p:txBody>
      </p:sp>
    </p:spTree>
    <p:extLst>
      <p:ext uri="{BB962C8B-B14F-4D97-AF65-F5344CB8AC3E}">
        <p14:creationId xmlns:p14="http://schemas.microsoft.com/office/powerpoint/2010/main" val="483239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95A60D9-196D-3FB2-2141-C5BF34F3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17" y="2858063"/>
            <a:ext cx="3931652" cy="1141873"/>
          </a:xfrm>
        </p:spPr>
        <p:txBody>
          <a:bodyPr/>
          <a:lstStyle/>
          <a:p>
            <a:r>
              <a:rPr lang="sk-SK" dirty="0">
                <a:latin typeface="Arial"/>
                <a:cs typeface="Arial"/>
              </a:rPr>
              <a:t>O prieskume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19D9B67-53CF-E80D-A977-F98C77205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45761" y="2156233"/>
            <a:ext cx="637765" cy="6377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8603BFB-9025-0BF9-07F6-D1E06C309C6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3" name="Triangle 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5913CC1-19AA-3693-7384-76D0E9102C2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riangle 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49A92B4-D8F8-68B7-BF0A-CEA61065E98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>
              <a:hlinkClick r:id="rId6" action="ppaction://hlinksldjump"/>
              <a:extLst>
                <a:ext uri="{FF2B5EF4-FFF2-40B4-BE49-F238E27FC236}">
                  <a16:creationId xmlns:a16="http://schemas.microsoft.com/office/drawing/2014/main" id="{F59EDBB9-CDDF-B491-C717-9468339C94B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4095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B4A1F64-34EF-18D1-04CF-BCFF300A217B}"/>
              </a:ext>
            </a:extLst>
          </p:cNvPr>
          <p:cNvGrpSpPr/>
          <p:nvPr/>
        </p:nvGrpSpPr>
        <p:grpSpPr>
          <a:xfrm>
            <a:off x="0" y="2729090"/>
            <a:ext cx="12192000" cy="3417765"/>
            <a:chOff x="0" y="2725534"/>
            <a:chExt cx="12192000" cy="341776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209BC1-2CFF-52FD-58B5-2C6ED3D47CEA}"/>
                </a:ext>
              </a:extLst>
            </p:cNvPr>
            <p:cNvSpPr/>
            <p:nvPr/>
          </p:nvSpPr>
          <p:spPr>
            <a:xfrm>
              <a:off x="0" y="2725534"/>
              <a:ext cx="12192000" cy="3417765"/>
            </a:xfrm>
            <a:prstGeom prst="rect">
              <a:avLst/>
            </a:prstGeom>
            <a:solidFill>
              <a:srgbClr val="FF7A12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A9E95D-66F4-1D53-C296-15CEDDC9514D}"/>
                </a:ext>
              </a:extLst>
            </p:cNvPr>
            <p:cNvSpPr txBox="1"/>
            <p:nvPr/>
          </p:nvSpPr>
          <p:spPr>
            <a:xfrm>
              <a:off x="8767650" y="2859080"/>
              <a:ext cx="2509949" cy="315067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  <a:spcBef>
                  <a:spcPct val="0"/>
                </a:spcBef>
                <a:defRPr/>
              </a:pPr>
              <a:r>
                <a:rPr lang="sk-SK" sz="1300" b="1" dirty="0">
                  <a:solidFill>
                    <a:srgbClr val="B43700"/>
                  </a:solidFill>
                  <a:latin typeface="Arial"/>
                  <a:cs typeface="Arial"/>
                </a:rPr>
                <a:t>Výhľadové vyhlásenia:</a:t>
              </a:r>
              <a:br>
                <a:rPr lang="en-US" sz="1300" b="1" dirty="0">
                  <a:solidFill>
                    <a:srgbClr val="B437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Táto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správa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obsahuje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výhľadové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vyhlásenia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vrátane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vyhlásení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týkajúcich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sa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dopytu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po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pracovnej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sile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v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určitých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regiónoch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,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krajinách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a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odvetviach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,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hospodárskej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neistoty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a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využívania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a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vplyvu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umelej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inteligencie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.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Skutočné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udalosti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alebo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výsledky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sa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môžu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podstatne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líšiť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od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tých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,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ktoré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sú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obsiahnuté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vo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výhľadových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vyhláseniach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, v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dôsledku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rizík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,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neistôt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a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predpokladov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. Tieto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faktory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zahŕňajú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faktory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uvedené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v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správach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spoločnosti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podaných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Komisii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pre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cenné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papiere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a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burzy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USA (SEC)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vrátane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informácií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pod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názvom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„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Rizikové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faktory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“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vo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výročnej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správe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na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formulári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10-K za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rok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končiaci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31.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decembra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2023,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ktorých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informácie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sú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do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tohto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dokumentu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zahrnuté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prostredníctvom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odkazu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.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Spoločnosť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ManpowerGroup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sa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zrieka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akejkoľvek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povinnosti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aktualizovať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akékoľvek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výhľadové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alebo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iné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vyhlásenia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v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tejto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správe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, s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výnimkou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prípadov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,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keď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to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vyžaduje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 </a:t>
              </a:r>
              <a:r>
                <a:rPr lang="en-US" sz="850" b="0" i="0" dirty="0" err="1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zákon</a:t>
              </a:r>
              <a:r>
                <a:rPr lang="en-US" sz="850" b="0" i="0" dirty="0">
                  <a:solidFill>
                    <a:srgbClr val="B43700"/>
                  </a:solidFill>
                  <a:effectLst/>
                  <a:latin typeface="Arial"/>
                  <a:ea typeface="+mn-lt"/>
                  <a:cs typeface="Arial"/>
                </a:rPr>
                <a:t>.</a:t>
              </a:r>
              <a:endParaRPr lang="en-US" sz="850" dirty="0">
                <a:solidFill>
                  <a:srgbClr val="B43700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6A5D37-197E-B785-3504-7DCBD9501C16}"/>
                </a:ext>
              </a:extLst>
            </p:cNvPr>
            <p:cNvSpPr txBox="1"/>
            <p:nvPr/>
          </p:nvSpPr>
          <p:spPr>
            <a:xfrm>
              <a:off x="1019175" y="3028645"/>
              <a:ext cx="7088011" cy="281865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  <a:defRPr/>
              </a:pPr>
              <a:r>
                <a:rPr lang="sk-SK" sz="1300" b="1" dirty="0">
                  <a:solidFill>
                    <a:srgbClr val="B43700"/>
                  </a:solidFill>
                  <a:latin typeface="Arial"/>
                  <a:cs typeface="Arial"/>
                </a:rPr>
                <a:t>Jedinečný</a:t>
              </a:r>
              <a:r>
                <a:rPr lang="en-US" sz="1300" b="1" dirty="0">
                  <a:solidFill>
                    <a:srgbClr val="B43700"/>
                  </a:solidFill>
                  <a:latin typeface="Arial"/>
                  <a:cs typeface="Arial"/>
                </a:rPr>
                <a:t>: 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Svojou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veľkosťou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,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rozsahom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,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dlhodobosťou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a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zameraním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nemá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obdobu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.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Prieskum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je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najrozsiahlejší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, do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budúcnosti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orientovaný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prieskum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zamestnanosti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na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svete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, v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ktorom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sa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zamestnávatelia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pýtajú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na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prognózu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zamestnanosti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na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nasledujúci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štvrťrok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. Na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rozdiel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od toho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sa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iné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prieskumy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a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štúdie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zameriavajú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na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retrospektívne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údaje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,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ktoré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informujú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o tom,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čo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sa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udialo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v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minulosti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. </a:t>
              </a:r>
              <a:b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k-SK" sz="1300" b="1" dirty="0">
                  <a:solidFill>
                    <a:srgbClr val="B43700"/>
                  </a:solidFill>
                  <a:latin typeface="Arial"/>
                  <a:cs typeface="Arial"/>
                </a:rPr>
                <a:t>Nezávislý</a:t>
              </a:r>
              <a:r>
                <a:rPr lang="en-US" sz="1300" b="1" dirty="0">
                  <a:solidFill>
                    <a:srgbClr val="B43700"/>
                  </a:solidFill>
                  <a:latin typeface="Arial"/>
                  <a:cs typeface="Arial"/>
                </a:rPr>
                <a:t>: 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Prieskum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sa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uskutočňuje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na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reprezentatívnej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vzorke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zamestnávateľov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zo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všetkých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krajín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a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území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, v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ktorých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sa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vykonáva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.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Účastníci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prieskumu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nepochádzajú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zo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zákazníckej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základne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spoločnosti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ManpowerGroup.</a:t>
              </a:r>
              <a:b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 </a:t>
              </a:r>
              <a:endParaRPr lang="en-US" sz="900" b="1" dirty="0">
                <a:solidFill>
                  <a:srgbClr val="B43700"/>
                </a:solidFill>
                <a:latin typeface="Arial"/>
                <a:cs typeface="Arial"/>
              </a:endParaRPr>
            </a:p>
            <a:p>
              <a:pPr>
                <a:lnSpc>
                  <a:spcPts val="1260"/>
                </a:lnSpc>
                <a:defRPr/>
              </a:pPr>
              <a:r>
                <a:rPr lang="sk-SK" sz="1300" b="1" dirty="0">
                  <a:solidFill>
                    <a:srgbClr val="B43700"/>
                  </a:solidFill>
                  <a:latin typeface="Arial"/>
                  <a:cs typeface="Arial"/>
                </a:rPr>
                <a:t>Silný</a:t>
              </a:r>
              <a:r>
                <a:rPr lang="en-US" sz="1300" b="1" dirty="0">
                  <a:solidFill>
                    <a:srgbClr val="B43700"/>
                  </a:solidFill>
                  <a:latin typeface="Arial"/>
                  <a:cs typeface="Arial"/>
                </a:rPr>
                <a:t>: 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Prieskum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je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založený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na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rozhovoroch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so 40 374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verejnými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a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súkromnými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zamestnávateľmi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v 42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krajinách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a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teritóriách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, aby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sa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každý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štvrťrok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zmeral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očakávaný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vývoj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zamestnanosti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.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Táto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vzorka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umožňuje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vykonať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analýzu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v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konkrétnych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odvetviach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a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regiónoch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s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cieľom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poskytnúť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podrobnejšie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informácie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. </a:t>
              </a:r>
              <a:b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900" dirty="0">
                <a:solidFill>
                  <a:srgbClr val="B437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260"/>
                </a:lnSpc>
                <a:defRPr/>
              </a:pPr>
              <a:r>
                <a:rPr lang="sk-SK" sz="1300" b="1" dirty="0">
                  <a:solidFill>
                    <a:srgbClr val="B43700"/>
                  </a:solidFill>
                  <a:latin typeface="Arial"/>
                  <a:cs typeface="Arial"/>
                </a:rPr>
                <a:t>Zameraný</a:t>
              </a:r>
              <a:r>
                <a:rPr lang="en-US" sz="1300" b="1" dirty="0">
                  <a:solidFill>
                    <a:srgbClr val="B43700"/>
                  </a:solidFill>
                  <a:latin typeface="Arial"/>
                  <a:cs typeface="Arial"/>
                </a:rPr>
                <a:t>: 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Prieskum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už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viac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ako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šesť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desaťročí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získava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všetky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informácie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z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jedinej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otázky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: „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Ako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očakávate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,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že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sa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zmení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celková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zamestnanosť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vo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vašej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lokalite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za tri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mesiace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do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konca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septembra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2024 v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porovnaní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s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aktuálnym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štvrťrokom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?“ </a:t>
              </a:r>
              <a:b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900" dirty="0">
                <a:solidFill>
                  <a:srgbClr val="B437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260"/>
                </a:lnSpc>
                <a:defRPr/>
              </a:pPr>
              <a:r>
                <a:rPr lang="sk-SK" sz="1300" b="1" dirty="0">
                  <a:solidFill>
                    <a:srgbClr val="B43700"/>
                  </a:solidFill>
                  <a:latin typeface="Arial"/>
                  <a:cs typeface="Arial"/>
                </a:rPr>
                <a:t>Metodika prieskumu</a:t>
              </a:r>
              <a:r>
                <a:rPr lang="en-US" sz="1300" b="1" dirty="0">
                  <a:solidFill>
                    <a:srgbClr val="B43700"/>
                  </a:solidFill>
                  <a:latin typeface="Arial"/>
                  <a:cs typeface="Arial"/>
                </a:rPr>
                <a:t>: 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Metodika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používaná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na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zber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údajov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NEO bola pre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správu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za 3.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štvrťrok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2024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digitalizovaná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na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42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trhoch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.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Odpovede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na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prieskum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sa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zbierali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od 1. do 30.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apríla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2024.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Položená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otázka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aj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profil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respondenta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zostávajú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nezmenené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.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Veľkosť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organizácie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a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sektor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sú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štandardizované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vo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všetkých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krajinách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a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územiach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, aby bolo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možné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medzinárodné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 </a:t>
              </a:r>
              <a:r>
                <a:rPr lang="en-US" sz="900" dirty="0" err="1">
                  <a:solidFill>
                    <a:srgbClr val="B43700"/>
                  </a:solidFill>
                  <a:latin typeface="Arial"/>
                  <a:cs typeface="Arial"/>
                </a:rPr>
                <a:t>porovnanie</a:t>
              </a:r>
              <a:r>
                <a:rPr lang="en-US" sz="900" dirty="0">
                  <a:solidFill>
                    <a:srgbClr val="B43700"/>
                  </a:solidFill>
                  <a:latin typeface="Arial"/>
                  <a:cs typeface="Arial"/>
                </a:rPr>
                <a:t>.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5F9C551-956D-8305-CC48-62428CC165B6}"/>
                </a:ext>
              </a:extLst>
            </p:cNvPr>
            <p:cNvCxnSpPr>
              <a:cxnSpLocks/>
            </p:cNvCxnSpPr>
            <p:nvPr/>
          </p:nvCxnSpPr>
          <p:spPr>
            <a:xfrm>
              <a:off x="8442005" y="3028645"/>
              <a:ext cx="0" cy="2818657"/>
            </a:xfrm>
            <a:prstGeom prst="line">
              <a:avLst/>
            </a:prstGeom>
            <a:ln w="25400" cap="rnd">
              <a:solidFill>
                <a:srgbClr val="E0690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9222E93-AE44-8C82-468D-E79A4FFFFA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0250" t="15299" r="10250" b="-17415"/>
          <a:stretch/>
        </p:blipFill>
        <p:spPr>
          <a:xfrm>
            <a:off x="10363200" y="0"/>
            <a:ext cx="1828799" cy="163227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97B326C-6E10-2D17-D48F-D01B8EE3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714701"/>
            <a:ext cx="10153650" cy="456190"/>
          </a:xfrm>
        </p:spPr>
        <p:txBody>
          <a:bodyPr/>
          <a:lstStyle/>
          <a:p>
            <a:r>
              <a:rPr lang="sk-SK" b="1" dirty="0"/>
              <a:t>O </a:t>
            </a:r>
            <a:r>
              <a:rPr lang="sk-SK" b="1" dirty="0">
                <a:solidFill>
                  <a:srgbClr val="E37726"/>
                </a:solidFill>
              </a:rPr>
              <a:t>prieskume</a:t>
            </a:r>
            <a:endParaRPr lang="en-US" b="1" dirty="0">
              <a:solidFill>
                <a:srgbClr val="E37726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4CBDE49-B7D4-B972-6D13-DEEA56BC4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1336592"/>
            <a:ext cx="10153650" cy="1083436"/>
          </a:xfrm>
        </p:spPr>
        <p:txBody>
          <a:bodyPr/>
          <a:lstStyle/>
          <a:p>
            <a:r>
              <a:rPr lang="en-US" sz="1200" b="1" dirty="0" err="1">
                <a:latin typeface="Arial" panose="020B0604020202020204"/>
                <a:cs typeface="Arial"/>
              </a:rPr>
              <a:t>Prieskum</a:t>
            </a:r>
            <a:r>
              <a:rPr lang="en-US" sz="1200" b="1" dirty="0">
                <a:latin typeface="Arial" panose="020B0604020202020204"/>
                <a:cs typeface="Arial"/>
              </a:rPr>
              <a:t> ManpowerGroup Employment Outlook Survey je </a:t>
            </a:r>
            <a:r>
              <a:rPr lang="en-US" sz="1200" b="1" dirty="0" err="1">
                <a:latin typeface="Arial" panose="020B0604020202020204"/>
                <a:cs typeface="Arial"/>
              </a:rPr>
              <a:t>najkomplexnejší</a:t>
            </a:r>
            <a:r>
              <a:rPr lang="en-US" sz="1200" b="1" dirty="0">
                <a:latin typeface="Arial" panose="020B0604020202020204"/>
                <a:cs typeface="Arial"/>
              </a:rPr>
              <a:t>, do </a:t>
            </a:r>
            <a:r>
              <a:rPr lang="en-US" sz="1200" b="1" dirty="0" err="1">
                <a:latin typeface="Arial" panose="020B0604020202020204"/>
                <a:cs typeface="Arial"/>
              </a:rPr>
              <a:t>budúcnosti</a:t>
            </a:r>
            <a:r>
              <a:rPr lang="en-US" sz="1200" b="1" dirty="0">
                <a:latin typeface="Arial" panose="020B0604020202020204"/>
                <a:cs typeface="Arial"/>
              </a:rPr>
              <a:t> </a:t>
            </a:r>
            <a:r>
              <a:rPr lang="en-US" sz="1200" b="1" dirty="0" err="1">
                <a:latin typeface="Arial" panose="020B0604020202020204"/>
                <a:cs typeface="Arial"/>
              </a:rPr>
              <a:t>orientovaný</a:t>
            </a:r>
            <a:r>
              <a:rPr lang="en-US" sz="1200" b="1" dirty="0">
                <a:latin typeface="Arial" panose="020B0604020202020204"/>
                <a:cs typeface="Arial"/>
              </a:rPr>
              <a:t> </a:t>
            </a:r>
            <a:r>
              <a:rPr lang="en-US" sz="1200" b="1" dirty="0" err="1">
                <a:latin typeface="Arial" panose="020B0604020202020204"/>
                <a:cs typeface="Arial"/>
              </a:rPr>
              <a:t>prieskum</a:t>
            </a:r>
            <a:r>
              <a:rPr lang="en-US" sz="1200" b="1" dirty="0">
                <a:latin typeface="Arial" panose="020B0604020202020204"/>
                <a:cs typeface="Arial"/>
              </a:rPr>
              <a:t> </a:t>
            </a:r>
            <a:r>
              <a:rPr lang="en-US" sz="1200" b="1" dirty="0" err="1">
                <a:latin typeface="Arial" panose="020B0604020202020204"/>
                <a:cs typeface="Arial"/>
              </a:rPr>
              <a:t>zamestnanosti</a:t>
            </a:r>
            <a:r>
              <a:rPr lang="en-US" sz="1200" b="1" dirty="0">
                <a:latin typeface="Arial" panose="020B0604020202020204"/>
                <a:cs typeface="Arial"/>
              </a:rPr>
              <a:t> </a:t>
            </a:r>
            <a:r>
              <a:rPr lang="en-US" sz="1200" b="1" dirty="0" err="1">
                <a:latin typeface="Arial" panose="020B0604020202020204"/>
                <a:cs typeface="Arial"/>
              </a:rPr>
              <a:t>svojho</a:t>
            </a:r>
            <a:r>
              <a:rPr lang="en-US" sz="1200" b="1" dirty="0">
                <a:latin typeface="Arial" panose="020B0604020202020204"/>
                <a:cs typeface="Arial"/>
              </a:rPr>
              <a:t> </a:t>
            </a:r>
            <a:r>
              <a:rPr lang="en-US" sz="1200" b="1" dirty="0" err="1">
                <a:latin typeface="Arial" panose="020B0604020202020204"/>
                <a:cs typeface="Arial"/>
              </a:rPr>
              <a:t>druhu</a:t>
            </a:r>
            <a:r>
              <a:rPr lang="en-US" sz="1200" b="1" dirty="0">
                <a:latin typeface="Arial" panose="020B0604020202020204"/>
                <a:cs typeface="Arial"/>
              </a:rPr>
              <a:t>, </a:t>
            </a:r>
            <a:r>
              <a:rPr lang="en-US" sz="1200" b="1" dirty="0" err="1">
                <a:latin typeface="Arial" panose="020B0604020202020204"/>
                <a:cs typeface="Arial"/>
              </a:rPr>
              <a:t>ktorý</a:t>
            </a:r>
            <a:r>
              <a:rPr lang="en-US" sz="1200" b="1" dirty="0">
                <a:latin typeface="Arial" panose="020B0604020202020204"/>
                <a:cs typeface="Arial"/>
              </a:rPr>
              <a:t> </a:t>
            </a:r>
            <a:r>
              <a:rPr lang="en-US" sz="1200" b="1" dirty="0" err="1">
                <a:latin typeface="Arial" panose="020B0604020202020204"/>
                <a:cs typeface="Arial"/>
              </a:rPr>
              <a:t>sa</a:t>
            </a:r>
            <a:r>
              <a:rPr lang="en-US" sz="1200" b="1" dirty="0">
                <a:latin typeface="Arial" panose="020B0604020202020204"/>
                <a:cs typeface="Arial"/>
              </a:rPr>
              <a:t> </a:t>
            </a:r>
            <a:r>
              <a:rPr lang="en-US" sz="1200" b="1" dirty="0" err="1">
                <a:latin typeface="Arial" panose="020B0604020202020204"/>
                <a:cs typeface="Arial"/>
              </a:rPr>
              <a:t>celosvetovo</a:t>
            </a:r>
            <a:r>
              <a:rPr lang="en-US" sz="1200" b="1" dirty="0">
                <a:latin typeface="Arial" panose="020B0604020202020204"/>
                <a:cs typeface="Arial"/>
              </a:rPr>
              <a:t> </a:t>
            </a:r>
            <a:r>
              <a:rPr lang="en-US" sz="1200" b="1" dirty="0" err="1">
                <a:latin typeface="Arial" panose="020B0604020202020204"/>
                <a:cs typeface="Arial"/>
              </a:rPr>
              <a:t>používa</a:t>
            </a:r>
            <a:r>
              <a:rPr lang="en-US" sz="1200" b="1" dirty="0">
                <a:latin typeface="Arial" panose="020B0604020202020204"/>
                <a:cs typeface="Arial"/>
              </a:rPr>
              <a:t> </a:t>
            </a:r>
            <a:r>
              <a:rPr lang="en-US" sz="1200" b="1" dirty="0" err="1">
                <a:latin typeface="Arial" panose="020B0604020202020204"/>
                <a:cs typeface="Arial"/>
              </a:rPr>
              <a:t>ako</a:t>
            </a:r>
            <a:r>
              <a:rPr lang="en-US" sz="1200" b="1" dirty="0">
                <a:latin typeface="Arial" panose="020B0604020202020204"/>
                <a:cs typeface="Arial"/>
              </a:rPr>
              <a:t> </a:t>
            </a:r>
            <a:r>
              <a:rPr lang="en-US" sz="1200" b="1" dirty="0" err="1">
                <a:latin typeface="Arial" panose="020B0604020202020204"/>
                <a:cs typeface="Arial"/>
              </a:rPr>
              <a:t>kľúčový</a:t>
            </a:r>
            <a:r>
              <a:rPr lang="en-US" sz="1200" b="1" dirty="0">
                <a:latin typeface="Arial" panose="020B0604020202020204"/>
                <a:cs typeface="Arial"/>
              </a:rPr>
              <a:t> </a:t>
            </a:r>
            <a:r>
              <a:rPr lang="en-US" sz="1200" b="1" dirty="0" err="1">
                <a:latin typeface="Arial" panose="020B0604020202020204"/>
                <a:cs typeface="Arial"/>
              </a:rPr>
              <a:t>ekonomický</a:t>
            </a:r>
            <a:r>
              <a:rPr lang="en-US" sz="1200" b="1" dirty="0">
                <a:latin typeface="Arial" panose="020B0604020202020204"/>
                <a:cs typeface="Arial"/>
              </a:rPr>
              <a:t> </a:t>
            </a:r>
            <a:r>
              <a:rPr lang="en-US" sz="1200" b="1" dirty="0" err="1">
                <a:latin typeface="Arial" panose="020B0604020202020204"/>
                <a:cs typeface="Arial"/>
              </a:rPr>
              <a:t>ukazovateľ</a:t>
            </a:r>
            <a:r>
              <a:rPr lang="en-US" sz="1200" b="1" dirty="0">
                <a:latin typeface="Arial" panose="020B0604020202020204"/>
                <a:cs typeface="Arial"/>
              </a:rPr>
              <a:t>. </a:t>
            </a:r>
            <a:r>
              <a:rPr lang="en-US" sz="1200" dirty="0" err="1">
                <a:latin typeface="Arial" panose="020B0604020202020204"/>
                <a:cs typeface="Arial"/>
              </a:rPr>
              <a:t>Čistý</a:t>
            </a:r>
            <a:r>
              <a:rPr lang="en-US" sz="1200" dirty="0">
                <a:latin typeface="Arial" panose="020B0604020202020204"/>
                <a:cs typeface="Arial"/>
              </a:rPr>
              <a:t> </a:t>
            </a:r>
            <a:r>
              <a:rPr lang="en-US" sz="1200" dirty="0" err="1">
                <a:latin typeface="Arial" panose="020B0604020202020204"/>
                <a:cs typeface="Arial"/>
              </a:rPr>
              <a:t>výhľad</a:t>
            </a:r>
            <a:r>
              <a:rPr lang="en-US" sz="1200" dirty="0">
                <a:latin typeface="Arial" panose="020B0604020202020204"/>
                <a:cs typeface="Arial"/>
              </a:rPr>
              <a:t> </a:t>
            </a:r>
            <a:r>
              <a:rPr lang="en-US" sz="1200" dirty="0" err="1">
                <a:latin typeface="Arial" panose="020B0604020202020204"/>
                <a:cs typeface="Arial"/>
              </a:rPr>
              <a:t>zamestnanosti</a:t>
            </a:r>
            <a:r>
              <a:rPr lang="en-US" sz="1200" dirty="0">
                <a:latin typeface="Arial" panose="020B0604020202020204"/>
                <a:cs typeface="Arial"/>
              </a:rPr>
              <a:t> </a:t>
            </a:r>
            <a:r>
              <a:rPr lang="en-US" sz="1200" dirty="0" err="1">
                <a:latin typeface="Arial" panose="020B0604020202020204"/>
                <a:cs typeface="Arial"/>
              </a:rPr>
              <a:t>sa</a:t>
            </a:r>
            <a:r>
              <a:rPr lang="en-US" sz="1200" dirty="0">
                <a:latin typeface="Arial" panose="020B0604020202020204"/>
                <a:cs typeface="Arial"/>
              </a:rPr>
              <a:t> </a:t>
            </a:r>
            <a:r>
              <a:rPr lang="en-US" sz="1200" dirty="0" err="1">
                <a:latin typeface="Arial" panose="020B0604020202020204"/>
                <a:cs typeface="Arial"/>
              </a:rPr>
              <a:t>odvodzuje</a:t>
            </a:r>
            <a:r>
              <a:rPr lang="en-US" sz="1200" dirty="0">
                <a:latin typeface="Arial" panose="020B0604020202020204"/>
                <a:cs typeface="Arial"/>
              </a:rPr>
              <a:t> od </a:t>
            </a:r>
            <a:r>
              <a:rPr lang="en-US" sz="1200" dirty="0" err="1">
                <a:latin typeface="Arial" panose="020B0604020202020204"/>
                <a:cs typeface="Arial"/>
              </a:rPr>
              <a:t>percenta</a:t>
            </a:r>
            <a:r>
              <a:rPr lang="en-US" sz="1200" dirty="0">
                <a:latin typeface="Arial" panose="020B0604020202020204"/>
                <a:cs typeface="Arial"/>
              </a:rPr>
              <a:t> </a:t>
            </a:r>
            <a:r>
              <a:rPr lang="en-US" sz="1200" dirty="0" err="1">
                <a:latin typeface="Arial" panose="020B0604020202020204"/>
                <a:cs typeface="Arial"/>
              </a:rPr>
              <a:t>zamestnávateľov</a:t>
            </a:r>
            <a:r>
              <a:rPr lang="en-US" sz="1200" dirty="0">
                <a:latin typeface="Arial" panose="020B0604020202020204"/>
                <a:cs typeface="Arial"/>
              </a:rPr>
              <a:t>, </a:t>
            </a:r>
            <a:r>
              <a:rPr lang="en-US" sz="1200" dirty="0" err="1">
                <a:latin typeface="Arial" panose="020B0604020202020204"/>
                <a:cs typeface="Arial"/>
              </a:rPr>
              <a:t>ktorí</a:t>
            </a:r>
            <a:r>
              <a:rPr lang="en-US" sz="1200" dirty="0">
                <a:latin typeface="Arial" panose="020B0604020202020204"/>
                <a:cs typeface="Arial"/>
              </a:rPr>
              <a:t> </a:t>
            </a:r>
            <a:r>
              <a:rPr lang="en-US" sz="1200" dirty="0" err="1">
                <a:latin typeface="Arial" panose="020B0604020202020204"/>
                <a:cs typeface="Arial"/>
              </a:rPr>
              <a:t>očakávajú</a:t>
            </a:r>
            <a:r>
              <a:rPr lang="en-US" sz="1200" dirty="0">
                <a:latin typeface="Arial" panose="020B0604020202020204"/>
                <a:cs typeface="Arial"/>
              </a:rPr>
              <a:t> </a:t>
            </a:r>
            <a:r>
              <a:rPr lang="en-US" sz="1200" dirty="0" err="1">
                <a:latin typeface="Arial" panose="020B0604020202020204"/>
                <a:cs typeface="Arial"/>
              </a:rPr>
              <a:t>nárast</a:t>
            </a:r>
            <a:r>
              <a:rPr lang="en-US" sz="1200" dirty="0">
                <a:latin typeface="Arial" panose="020B0604020202020204"/>
                <a:cs typeface="Arial"/>
              </a:rPr>
              <a:t> </a:t>
            </a:r>
            <a:r>
              <a:rPr lang="en-US" sz="1200" dirty="0" err="1">
                <a:latin typeface="Arial" panose="020B0604020202020204"/>
                <a:cs typeface="Arial"/>
              </a:rPr>
              <a:t>počtu</a:t>
            </a:r>
            <a:r>
              <a:rPr lang="en-US" sz="1200" dirty="0">
                <a:latin typeface="Arial" panose="020B0604020202020204"/>
                <a:cs typeface="Arial"/>
              </a:rPr>
              <a:t> </a:t>
            </a:r>
            <a:r>
              <a:rPr lang="en-US" sz="1200" dirty="0" err="1">
                <a:latin typeface="Arial" panose="020B0604020202020204"/>
                <a:cs typeface="Arial"/>
              </a:rPr>
              <a:t>pracovných</a:t>
            </a:r>
            <a:r>
              <a:rPr lang="en-US" sz="1200" dirty="0">
                <a:latin typeface="Arial" panose="020B0604020202020204"/>
                <a:cs typeface="Arial"/>
              </a:rPr>
              <a:t> </a:t>
            </a:r>
            <a:r>
              <a:rPr lang="en-US" sz="1200" dirty="0" err="1">
                <a:latin typeface="Arial" panose="020B0604020202020204"/>
                <a:cs typeface="Arial"/>
              </a:rPr>
              <a:t>síl</a:t>
            </a:r>
            <a:r>
              <a:rPr lang="en-US" sz="1200" dirty="0">
                <a:latin typeface="Arial" panose="020B0604020202020204"/>
                <a:cs typeface="Arial"/>
              </a:rPr>
              <a:t>, a od </a:t>
            </a:r>
            <a:r>
              <a:rPr lang="en-US" sz="1200" dirty="0" err="1">
                <a:latin typeface="Arial" panose="020B0604020202020204"/>
                <a:cs typeface="Arial"/>
              </a:rPr>
              <a:t>neho</a:t>
            </a:r>
            <a:r>
              <a:rPr lang="en-US" sz="1200" dirty="0">
                <a:latin typeface="Arial" panose="020B0604020202020204"/>
                <a:cs typeface="Arial"/>
              </a:rPr>
              <a:t> </a:t>
            </a:r>
            <a:r>
              <a:rPr lang="en-US" sz="1200" dirty="0" err="1">
                <a:latin typeface="Arial" panose="020B0604020202020204"/>
                <a:cs typeface="Arial"/>
              </a:rPr>
              <a:t>sa</a:t>
            </a:r>
            <a:r>
              <a:rPr lang="en-US" sz="1200" dirty="0">
                <a:latin typeface="Arial" panose="020B0604020202020204"/>
                <a:cs typeface="Arial"/>
              </a:rPr>
              <a:t> </a:t>
            </a:r>
            <a:r>
              <a:rPr lang="en-US" sz="1200" dirty="0" err="1">
                <a:latin typeface="Arial" panose="020B0604020202020204"/>
                <a:cs typeface="Arial"/>
              </a:rPr>
              <a:t>odpočíta</a:t>
            </a:r>
            <a:r>
              <a:rPr lang="en-US" sz="1200" dirty="0">
                <a:latin typeface="Arial" panose="020B0604020202020204"/>
                <a:cs typeface="Arial"/>
              </a:rPr>
              <a:t> </a:t>
            </a:r>
            <a:r>
              <a:rPr lang="en-US" sz="1200" dirty="0" err="1">
                <a:latin typeface="Arial" panose="020B0604020202020204"/>
                <a:cs typeface="Arial"/>
              </a:rPr>
              <a:t>percento</a:t>
            </a:r>
            <a:r>
              <a:rPr lang="en-US" sz="1200" dirty="0">
                <a:latin typeface="Arial" panose="020B0604020202020204"/>
                <a:cs typeface="Arial"/>
              </a:rPr>
              <a:t> </a:t>
            </a:r>
            <a:r>
              <a:rPr lang="en-US" sz="1200" dirty="0" err="1">
                <a:latin typeface="Arial" panose="020B0604020202020204"/>
                <a:cs typeface="Arial"/>
              </a:rPr>
              <a:t>zamestnávateľov</a:t>
            </a:r>
            <a:r>
              <a:rPr lang="en-US" sz="1200" dirty="0">
                <a:latin typeface="Arial" panose="020B0604020202020204"/>
                <a:cs typeface="Arial"/>
              </a:rPr>
              <a:t>, </a:t>
            </a:r>
            <a:r>
              <a:rPr lang="en-US" sz="1200" dirty="0" err="1">
                <a:latin typeface="Arial" panose="020B0604020202020204"/>
                <a:cs typeface="Arial"/>
              </a:rPr>
              <a:t>ktorí</a:t>
            </a:r>
            <a:r>
              <a:rPr lang="en-US" sz="1200" dirty="0">
                <a:latin typeface="Arial" panose="020B0604020202020204"/>
                <a:cs typeface="Arial"/>
              </a:rPr>
              <a:t> </a:t>
            </a:r>
            <a:r>
              <a:rPr lang="en-US" sz="1200" dirty="0" err="1">
                <a:latin typeface="Arial" panose="020B0604020202020204"/>
                <a:cs typeface="Arial"/>
              </a:rPr>
              <a:t>očakávajú</a:t>
            </a:r>
            <a:r>
              <a:rPr lang="en-US" sz="1200" dirty="0">
                <a:latin typeface="Arial" panose="020B0604020202020204"/>
                <a:cs typeface="Arial"/>
              </a:rPr>
              <a:t> </a:t>
            </a:r>
            <a:r>
              <a:rPr lang="en-US" sz="1200" dirty="0" err="1">
                <a:latin typeface="Arial" panose="020B0604020202020204"/>
                <a:cs typeface="Arial"/>
              </a:rPr>
              <a:t>pokles</a:t>
            </a:r>
            <a:r>
              <a:rPr lang="en-US" sz="1200" dirty="0">
                <a:latin typeface="Arial" panose="020B0604020202020204"/>
                <a:cs typeface="Arial"/>
              </a:rPr>
              <a:t>. </a:t>
            </a:r>
            <a:r>
              <a:rPr lang="en-US" sz="1200" dirty="0" err="1">
                <a:latin typeface="Arial" panose="020B0604020202020204"/>
                <a:cs typeface="Arial"/>
              </a:rPr>
              <a:t>Úspech</a:t>
            </a:r>
            <a:r>
              <a:rPr lang="en-US" sz="1200" dirty="0">
                <a:latin typeface="Arial" panose="020B0604020202020204"/>
                <a:cs typeface="Arial"/>
              </a:rPr>
              <a:t> </a:t>
            </a:r>
            <a:r>
              <a:rPr lang="en-US" sz="1200" dirty="0" err="1">
                <a:latin typeface="Arial" panose="020B0604020202020204"/>
                <a:cs typeface="Arial"/>
              </a:rPr>
              <a:t>tohto</a:t>
            </a:r>
            <a:r>
              <a:rPr lang="en-US" sz="1200" dirty="0">
                <a:latin typeface="Arial" panose="020B0604020202020204"/>
                <a:cs typeface="Arial"/>
              </a:rPr>
              <a:t> </a:t>
            </a:r>
            <a:r>
              <a:rPr lang="en-US" sz="1200" dirty="0" err="1">
                <a:latin typeface="Arial" panose="020B0604020202020204"/>
                <a:cs typeface="Arial"/>
              </a:rPr>
              <a:t>prieskumu</a:t>
            </a:r>
            <a:r>
              <a:rPr lang="en-US" sz="1200" dirty="0">
                <a:latin typeface="Arial" panose="020B0604020202020204"/>
                <a:cs typeface="Arial"/>
              </a:rPr>
              <a:t>, </a:t>
            </a:r>
            <a:r>
              <a:rPr lang="en-US" sz="1200" dirty="0" err="1">
                <a:latin typeface="Arial" panose="020B0604020202020204"/>
                <a:cs typeface="Arial"/>
              </a:rPr>
              <a:t>ktorý</a:t>
            </a:r>
            <a:r>
              <a:rPr lang="en-US" sz="1200" dirty="0">
                <a:latin typeface="Arial" panose="020B0604020202020204"/>
                <a:cs typeface="Arial"/>
              </a:rPr>
              <a:t> </a:t>
            </a:r>
            <a:r>
              <a:rPr lang="en-US" sz="1200" dirty="0" err="1">
                <a:latin typeface="Arial" panose="020B0604020202020204"/>
                <a:cs typeface="Arial"/>
              </a:rPr>
              <a:t>sa</a:t>
            </a:r>
            <a:r>
              <a:rPr lang="en-US" sz="1200" dirty="0">
                <a:latin typeface="Arial" panose="020B0604020202020204"/>
                <a:cs typeface="Arial"/>
              </a:rPr>
              <a:t> </a:t>
            </a:r>
            <a:r>
              <a:rPr lang="en-US" sz="1200" dirty="0" err="1">
                <a:latin typeface="Arial" panose="020B0604020202020204"/>
                <a:cs typeface="Arial"/>
              </a:rPr>
              <a:t>uskutočňuje</a:t>
            </a:r>
            <a:r>
              <a:rPr lang="en-US" sz="1200" dirty="0">
                <a:latin typeface="Arial" panose="020B0604020202020204"/>
                <a:cs typeface="Arial"/>
              </a:rPr>
              <a:t> od </a:t>
            </a:r>
            <a:r>
              <a:rPr lang="en-US" sz="1200" dirty="0" err="1">
                <a:latin typeface="Arial" panose="020B0604020202020204"/>
                <a:cs typeface="Arial"/>
              </a:rPr>
              <a:t>roku</a:t>
            </a:r>
            <a:r>
              <a:rPr lang="en-US" sz="1200" dirty="0">
                <a:latin typeface="Arial" panose="020B0604020202020204"/>
                <a:cs typeface="Arial"/>
              </a:rPr>
              <a:t> 1962, </a:t>
            </a:r>
            <a:r>
              <a:rPr lang="en-US" sz="1200" dirty="0" err="1">
                <a:latin typeface="Arial" panose="020B0604020202020204"/>
                <a:cs typeface="Arial"/>
              </a:rPr>
              <a:t>podporujú</a:t>
            </a:r>
            <a:r>
              <a:rPr lang="en-US" sz="1200" dirty="0">
                <a:latin typeface="Arial" panose="020B0604020202020204"/>
                <a:cs typeface="Arial"/>
              </a:rPr>
              <a:t> </a:t>
            </a:r>
            <a:r>
              <a:rPr lang="en-US" sz="1200" dirty="0" err="1">
                <a:latin typeface="Arial" panose="020B0604020202020204"/>
                <a:cs typeface="Arial"/>
              </a:rPr>
              <a:t>rôzne</a:t>
            </a:r>
            <a:r>
              <a:rPr lang="en-US" sz="1200" dirty="0">
                <a:latin typeface="Arial" panose="020B0604020202020204"/>
                <a:cs typeface="Arial"/>
              </a:rPr>
              <a:t> </a:t>
            </a:r>
            <a:r>
              <a:rPr lang="en-US" sz="1200" dirty="0" err="1">
                <a:latin typeface="Arial" panose="020B0604020202020204"/>
                <a:cs typeface="Arial"/>
              </a:rPr>
              <a:t>fakt</a:t>
            </a:r>
            <a:r>
              <a:rPr lang="sk-SK" sz="1200" dirty="0" err="1">
                <a:latin typeface="Arial" panose="020B0604020202020204"/>
                <a:cs typeface="Arial"/>
              </a:rPr>
              <a:t>ory</a:t>
            </a:r>
            <a:r>
              <a:rPr lang="sk-SK" sz="1200" dirty="0">
                <a:latin typeface="Arial" panose="020B0604020202020204"/>
                <a:cs typeface="Arial"/>
              </a:rPr>
              <a:t>.</a:t>
            </a:r>
            <a:endParaRPr lang="en-US" sz="1200" dirty="0">
              <a:latin typeface="Arial" panose="020B0604020202020204"/>
              <a:cs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195FB3-CEFE-E01E-6AC6-08A811D43A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3" name="Triangle 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3FEC184-B867-18FB-03B1-903C39A4B7D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riangle 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77815A5-9684-5E34-613F-744EF3E37B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>
              <a:hlinkClick r:id="rId5" action="ppaction://hlinksldjump"/>
              <a:extLst>
                <a:ext uri="{FF2B5EF4-FFF2-40B4-BE49-F238E27FC236}">
                  <a16:creationId xmlns:a16="http://schemas.microsoft.com/office/drawing/2014/main" id="{4149FEB8-DDED-264C-28F2-01E7E9FE0B5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3087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50381-699D-6C73-9524-4354EE07A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656" y="942796"/>
            <a:ext cx="9374170" cy="456190"/>
          </a:xfrm>
        </p:spPr>
        <p:txBody>
          <a:bodyPr/>
          <a:lstStyle/>
          <a:p>
            <a:r>
              <a:rPr lang="sk-SK" b="1" dirty="0">
                <a:latin typeface="Arial"/>
                <a:cs typeface="Arial"/>
              </a:rPr>
              <a:t>Často kladené otázky</a:t>
            </a:r>
            <a:endParaRPr lang="en-US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8CE9D5-D7D0-8810-C621-9E0738F0B447}"/>
              </a:ext>
            </a:extLst>
          </p:cNvPr>
          <p:cNvGrpSpPr/>
          <p:nvPr/>
        </p:nvGrpSpPr>
        <p:grpSpPr>
          <a:xfrm>
            <a:off x="1022134" y="2001629"/>
            <a:ext cx="10217004" cy="3667735"/>
            <a:chOff x="1022134" y="1917546"/>
            <a:chExt cx="10217004" cy="366773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0173E0-A08F-4100-3482-6A9CB19F5CB1}"/>
                </a:ext>
              </a:extLst>
            </p:cNvPr>
            <p:cNvSpPr txBox="1"/>
            <p:nvPr/>
          </p:nvSpPr>
          <p:spPr>
            <a:xfrm>
              <a:off x="1022134" y="1917546"/>
              <a:ext cx="5763365" cy="366773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0"/>
                </a:lnSpc>
                <a:defRPr/>
              </a:pPr>
              <a:r>
                <a:rPr lang="en-US" sz="1500" b="1" dirty="0" err="1">
                  <a:latin typeface="Arial"/>
                  <a:cs typeface="Arial"/>
                </a:rPr>
                <a:t>Čo</a:t>
              </a:r>
              <a:r>
                <a:rPr lang="en-US" sz="1500" b="1" dirty="0">
                  <a:latin typeface="Arial"/>
                  <a:cs typeface="Arial"/>
                </a:rPr>
                <a:t> </a:t>
              </a:r>
              <a:r>
                <a:rPr lang="en-US" sz="1500" b="1" dirty="0" err="1">
                  <a:latin typeface="Arial"/>
                  <a:cs typeface="Arial"/>
                </a:rPr>
                <a:t>znamená</a:t>
              </a:r>
              <a:r>
                <a:rPr lang="en-US" sz="1500" b="1" dirty="0">
                  <a:latin typeface="Arial"/>
                  <a:cs typeface="Arial"/>
                </a:rPr>
                <a:t> </a:t>
              </a:r>
              <a:r>
                <a:rPr lang="en-US" sz="1500" b="1" dirty="0" err="1">
                  <a:latin typeface="Arial"/>
                  <a:cs typeface="Arial"/>
                </a:rPr>
                <a:t>čistý</a:t>
              </a:r>
              <a:r>
                <a:rPr lang="en-US" sz="1500" b="1" dirty="0">
                  <a:latin typeface="Arial"/>
                  <a:cs typeface="Arial"/>
                </a:rPr>
                <a:t> </a:t>
              </a:r>
              <a:r>
                <a:rPr lang="en-US" sz="1500" b="1" dirty="0" err="1">
                  <a:latin typeface="Arial"/>
                  <a:cs typeface="Arial"/>
                </a:rPr>
                <a:t>výhľad</a:t>
              </a:r>
              <a:r>
                <a:rPr lang="en-US" sz="1500" b="1" dirty="0">
                  <a:latin typeface="Arial"/>
                  <a:cs typeface="Arial"/>
                </a:rPr>
                <a:t> </a:t>
              </a:r>
              <a:r>
                <a:rPr lang="en-US" sz="1500" b="1" dirty="0" err="1">
                  <a:latin typeface="Arial"/>
                  <a:cs typeface="Arial"/>
                </a:rPr>
                <a:t>zamestnanosti</a:t>
              </a:r>
              <a:r>
                <a:rPr lang="en-US" sz="1500" b="1" dirty="0">
                  <a:latin typeface="Arial"/>
                  <a:cs typeface="Arial"/>
                </a:rPr>
                <a:t>? </a:t>
              </a:r>
              <a:endParaRPr lang="sk-SK" sz="1500" b="1" dirty="0">
                <a:latin typeface="Arial"/>
                <a:cs typeface="Arial"/>
              </a:endParaRPr>
            </a:p>
            <a:p>
              <a:pPr>
                <a:lnSpc>
                  <a:spcPts val="1760"/>
                </a:lnSpc>
                <a:defRPr/>
              </a:pPr>
              <a:r>
                <a:rPr lang="en-US" sz="1100" dirty="0" err="1">
                  <a:latin typeface="Arial"/>
                  <a:ea typeface="Calibri"/>
                  <a:cs typeface="Helvetica"/>
                </a:rPr>
                <a:t>Čistý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výhľad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zamestnanosti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(NEO)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sa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odvodzuje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z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percenta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zamestnávateľov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,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ktorí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očakávajú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nárast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počtu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pracovných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síl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, a od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tohto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percenta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sa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odpočíta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percento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zamestnávateľov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,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ktorí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očakávajú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v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nasledujúcom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štvrťroku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pokles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počtu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pracovných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síl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vo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svojom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sídle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.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Kladná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hodnota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NEO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znamená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,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že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celkovo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viac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zamestnávateľov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očakáva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v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nasledujúcich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troch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mesiacoch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zvýšenie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počtu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zamestnancov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ako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tých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,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ktorí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plánujú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znížiť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počet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zamestnancov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.</a:t>
              </a:r>
              <a:b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500" b="1" dirty="0" err="1">
                  <a:latin typeface="Arial"/>
                  <a:cs typeface="Arial"/>
                </a:rPr>
                <a:t>Čo</a:t>
              </a:r>
              <a:r>
                <a:rPr lang="en-US" sz="1500" b="1" dirty="0">
                  <a:latin typeface="Arial"/>
                  <a:cs typeface="Arial"/>
                </a:rPr>
                <a:t> </a:t>
              </a:r>
              <a:r>
                <a:rPr lang="en-US" sz="1500" b="1" dirty="0" err="1">
                  <a:latin typeface="Arial"/>
                  <a:cs typeface="Arial"/>
                </a:rPr>
                <a:t>znamená</a:t>
              </a:r>
              <a:r>
                <a:rPr lang="en-US" sz="1500" b="1" dirty="0">
                  <a:latin typeface="Arial"/>
                  <a:cs typeface="Arial"/>
                </a:rPr>
                <a:t> </a:t>
              </a:r>
              <a:r>
                <a:rPr lang="en-US" sz="1500" b="1" dirty="0" err="1">
                  <a:latin typeface="Arial"/>
                  <a:cs typeface="Arial"/>
                </a:rPr>
                <a:t>sezónne</a:t>
              </a:r>
              <a:r>
                <a:rPr lang="en-US" sz="1500" b="1" dirty="0">
                  <a:latin typeface="Arial"/>
                  <a:cs typeface="Arial"/>
                </a:rPr>
                <a:t> </a:t>
              </a:r>
              <a:r>
                <a:rPr lang="en-US" sz="1500" b="1" dirty="0" err="1">
                  <a:latin typeface="Arial"/>
                  <a:cs typeface="Arial"/>
                </a:rPr>
                <a:t>prispôsobenie</a:t>
              </a:r>
              <a:r>
                <a:rPr lang="en-US" sz="1500" b="1" dirty="0">
                  <a:latin typeface="Arial"/>
                  <a:cs typeface="Arial"/>
                </a:rPr>
                <a:t>? </a:t>
              </a:r>
              <a:r>
                <a:rPr lang="en-US" sz="1500" b="1" dirty="0" err="1">
                  <a:latin typeface="Arial"/>
                  <a:cs typeface="Arial"/>
                </a:rPr>
                <a:t>Prečo</a:t>
              </a:r>
              <a:r>
                <a:rPr lang="en-US" sz="1500" b="1" dirty="0">
                  <a:latin typeface="Arial"/>
                  <a:cs typeface="Arial"/>
                </a:rPr>
                <a:t> </a:t>
              </a:r>
              <a:r>
                <a:rPr lang="en-US" sz="1500" b="1" dirty="0" err="1">
                  <a:latin typeface="Arial"/>
                  <a:cs typeface="Arial"/>
                </a:rPr>
                <a:t>sa</a:t>
              </a:r>
              <a:r>
                <a:rPr lang="en-US" sz="1500" b="1" dirty="0">
                  <a:latin typeface="Arial"/>
                  <a:cs typeface="Arial"/>
                </a:rPr>
                <a:t> </a:t>
              </a:r>
              <a:r>
                <a:rPr lang="en-US" sz="1500" b="1" dirty="0" err="1">
                  <a:latin typeface="Arial"/>
                  <a:cs typeface="Arial"/>
                </a:rPr>
                <a:t>používa</a:t>
              </a:r>
              <a:r>
                <a:rPr lang="en-US" sz="1500" b="1" dirty="0">
                  <a:latin typeface="Arial"/>
                  <a:cs typeface="Arial"/>
                </a:rPr>
                <a:t> v </a:t>
              </a:r>
              <a:r>
                <a:rPr lang="en-US" sz="1500" b="1" dirty="0" err="1">
                  <a:latin typeface="Arial"/>
                  <a:cs typeface="Arial"/>
                </a:rPr>
                <a:t>prieskume</a:t>
              </a:r>
              <a:r>
                <a:rPr lang="en-US" sz="1500" b="1" dirty="0">
                  <a:latin typeface="Arial"/>
                  <a:cs typeface="Arial"/>
                </a:rPr>
                <a:t> ManpowerGroup Employment Outlook Survey?</a:t>
              </a:r>
              <a:br>
                <a:rPr lang="en-US" sz="1300" b="1" dirty="0">
                  <a:latin typeface="Arial"/>
                  <a:cs typeface="Arial"/>
                </a:rPr>
              </a:br>
              <a:r>
                <a:rPr lang="en-US" sz="1100" dirty="0" err="1">
                  <a:latin typeface="Arial"/>
                  <a:ea typeface="Calibri"/>
                  <a:cs typeface="Helvetica"/>
                </a:rPr>
                <a:t>Sezónne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očistenie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je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štatistický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proces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,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ktorý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umožňuje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prezentovať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údaje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z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prieskumu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bez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vplyvu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výkyvov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v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počte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zamestnancov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,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ku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ktorým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bežne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dochádza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v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priebehu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roka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-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zvyčajne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v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dôsledku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rôznych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vonkajších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faktorov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,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ako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sú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zmeny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počasia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,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tradičné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výrobné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cykly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a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štátne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sviatky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.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Sezónne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očistenie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má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za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následok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vyrovnanie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vrcholov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a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vyhladenie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dna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v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údajoch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s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cieľom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lepšie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znázorniť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základné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trendy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zamestnanosti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a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poskytnúť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presnejšie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zobrazenie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výsledkov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prieskumu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.</a:t>
              </a:r>
              <a:endParaRPr lang="en-US" sz="1100" dirty="0">
                <a:latin typeface="Arial"/>
                <a:cs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734828-DBB1-AC62-966A-1C53DB9DD3B9}"/>
                </a:ext>
              </a:extLst>
            </p:cNvPr>
            <p:cNvSpPr txBox="1"/>
            <p:nvPr/>
          </p:nvSpPr>
          <p:spPr>
            <a:xfrm>
              <a:off x="7231117" y="1917546"/>
              <a:ext cx="4008021" cy="343690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0"/>
                </a:lnSpc>
                <a:defRPr/>
              </a:pPr>
              <a:r>
                <a:rPr lang="en-US" sz="1500" b="1" dirty="0" err="1">
                  <a:latin typeface="Arial"/>
                  <a:cs typeface="Arial"/>
                </a:rPr>
                <a:t>Ako</a:t>
              </a:r>
              <a:r>
                <a:rPr lang="en-US" sz="1500" b="1" dirty="0">
                  <a:latin typeface="Arial"/>
                  <a:cs typeface="Arial"/>
                </a:rPr>
                <a:t> </a:t>
              </a:r>
              <a:r>
                <a:rPr lang="en-US" sz="1500" b="1" dirty="0" err="1">
                  <a:latin typeface="Arial"/>
                  <a:cs typeface="Arial"/>
                </a:rPr>
                <a:t>sa</a:t>
              </a:r>
              <a:r>
                <a:rPr lang="en-US" sz="1500" b="1" dirty="0">
                  <a:latin typeface="Arial"/>
                  <a:cs typeface="Arial"/>
                </a:rPr>
                <a:t> </a:t>
              </a:r>
              <a:r>
                <a:rPr lang="en-US" sz="1500" b="1" dirty="0" err="1">
                  <a:latin typeface="Arial"/>
                  <a:cs typeface="Arial"/>
                </a:rPr>
                <a:t>vyberajú</a:t>
              </a:r>
              <a:r>
                <a:rPr lang="en-US" sz="1500" b="1" dirty="0">
                  <a:latin typeface="Arial"/>
                  <a:cs typeface="Arial"/>
                </a:rPr>
                <a:t> </a:t>
              </a:r>
              <a:r>
                <a:rPr lang="en-US" sz="1500" b="1" dirty="0" err="1">
                  <a:latin typeface="Arial"/>
                  <a:cs typeface="Arial"/>
                </a:rPr>
                <a:t>spoločnosti</a:t>
              </a:r>
              <a:r>
                <a:rPr lang="en-US" sz="1500" b="1" dirty="0">
                  <a:latin typeface="Arial"/>
                  <a:cs typeface="Arial"/>
                </a:rPr>
                <a:t> do </a:t>
              </a:r>
              <a:r>
                <a:rPr lang="en-US" sz="1500" b="1" dirty="0" err="1">
                  <a:latin typeface="Arial"/>
                  <a:cs typeface="Arial"/>
                </a:rPr>
                <a:t>prieskumu</a:t>
              </a:r>
              <a:r>
                <a:rPr lang="en-US" sz="1500" b="1" dirty="0">
                  <a:latin typeface="Arial"/>
                  <a:cs typeface="Arial"/>
                </a:rPr>
                <a:t>?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Zamestnávatelia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sú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vyberaní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na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základe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typov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spoločností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a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organizácií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,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ktoré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zastupujú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.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Chceme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zabezpečiť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, aby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bol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náš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panel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reprezentatívny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pre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národný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trh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práce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každej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zúčastnenej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krajiny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,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preto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je panel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každej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krajiny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zostavený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úmerne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celkovému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rozloženiu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priemyselných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odvetví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a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veľkostí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organizácií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v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danej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krajine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.</a:t>
              </a:r>
              <a:b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ts val="1760"/>
                </a:lnSpc>
                <a:defRPr/>
              </a:pPr>
              <a:r>
                <a:rPr lang="pl-PL" sz="1500" b="1" dirty="0">
                  <a:latin typeface="Arial"/>
                  <a:cs typeface="Arial"/>
                </a:rPr>
                <a:t>S kým robíte rozhovory v jednotlivých spoločnostiach?</a:t>
              </a:r>
            </a:p>
            <a:p>
              <a:pPr lvl="0">
                <a:lnSpc>
                  <a:spcPts val="1760"/>
                </a:lnSpc>
                <a:defRPr/>
              </a:pPr>
              <a:r>
                <a:rPr lang="en-US" sz="1100" dirty="0">
                  <a:latin typeface="Arial"/>
                  <a:ea typeface="Calibri"/>
                  <a:cs typeface="Helvetica"/>
                </a:rPr>
                <a:t>Na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pohovor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vyberieme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osobu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,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ktorá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má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dobrý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prehľad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o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počte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zamestnancov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a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zámeroch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zamestnávania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v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danej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organizácii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.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Zvyčajne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to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bude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vedúci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oddelenia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ľudských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zdrojov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(HR)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alebo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manažér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ľudských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zdrojov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. V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menších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organizáciách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to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však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môže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byť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generálny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riaditeľ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alebo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dokonca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generálny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 </a:t>
              </a:r>
              <a:r>
                <a:rPr lang="en-US" sz="1100" dirty="0" err="1">
                  <a:latin typeface="Arial"/>
                  <a:ea typeface="Calibri"/>
                  <a:cs typeface="Helvetica"/>
                </a:rPr>
                <a:t>riaditeľ</a:t>
              </a:r>
              <a:r>
                <a:rPr lang="en-US" sz="1100" dirty="0">
                  <a:latin typeface="Arial"/>
                  <a:ea typeface="Calibri"/>
                  <a:cs typeface="Helvetica"/>
                </a:rPr>
                <a:t>.</a:t>
              </a:r>
              <a:endParaRPr lang="en-US" sz="1100" dirty="0">
                <a:latin typeface="Arial"/>
                <a:cs typeface="Arial"/>
              </a:endParaRPr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2F072527-850D-6F64-4438-29D8A2C57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5329" y="723483"/>
            <a:ext cx="682577" cy="68257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604DF31-A5CE-838C-BA37-46BA93E8C4B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4" name="Triangle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6C414C9-9FDA-0C46-C02D-6661B69387F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D189839-3D01-507B-1A24-C3AFF1644B8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>
              <a:hlinkClick r:id="rId4" action="ppaction://hlinksldjump"/>
              <a:extLst>
                <a:ext uri="{FF2B5EF4-FFF2-40B4-BE49-F238E27FC236}">
                  <a16:creationId xmlns:a16="http://schemas.microsoft.com/office/drawing/2014/main" id="{3917A5FF-4245-9B05-27E2-0626263755A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206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1727E7F7-2584-58BC-3824-F507CAA910E8}"/>
              </a:ext>
            </a:extLst>
          </p:cNvPr>
          <p:cNvSpPr txBox="1">
            <a:spLocks/>
          </p:cNvSpPr>
          <p:nvPr/>
        </p:nvSpPr>
        <p:spPr>
          <a:xfrm>
            <a:off x="576914" y="2835988"/>
            <a:ext cx="3902954" cy="18288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k-SK" b="1" dirty="0"/>
              <a:t>Výhľad zamestnanosti na 3. kvartál 2024</a:t>
            </a:r>
            <a:endParaRPr lang="en-US" b="1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6D94B1C-D09A-29F0-9479-C50402FB4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9508" y="2198222"/>
            <a:ext cx="637766" cy="63776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0BC0C31-4CB3-61A1-B3D1-FBB8FC5E5BE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4" name="Triangle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36E0BB9-AADB-6B08-4BE7-29782F9B1DF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riangle 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B8B2856-30F5-1192-FA9A-C1D4EE87A41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>
              <a:hlinkClick r:id="rId6" action="ppaction://hlinksldjump"/>
              <a:extLst>
                <a:ext uri="{FF2B5EF4-FFF2-40B4-BE49-F238E27FC236}">
                  <a16:creationId xmlns:a16="http://schemas.microsoft.com/office/drawing/2014/main" id="{D8219874-86FA-2BC8-41A4-53EFCDC83A9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8941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C62AFA-E228-541C-9E2D-E5A09822CA48}"/>
              </a:ext>
            </a:extLst>
          </p:cNvPr>
          <p:cNvGrpSpPr/>
          <p:nvPr/>
        </p:nvGrpSpPr>
        <p:grpSpPr>
          <a:xfrm>
            <a:off x="1072293" y="1430695"/>
            <a:ext cx="10043463" cy="4385290"/>
            <a:chOff x="1072293" y="1430695"/>
            <a:chExt cx="10043463" cy="438529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3242F2-4547-6061-1B46-00B0489C4D74}"/>
                </a:ext>
              </a:extLst>
            </p:cNvPr>
            <p:cNvGrpSpPr/>
            <p:nvPr/>
          </p:nvGrpSpPr>
          <p:grpSpPr>
            <a:xfrm>
              <a:off x="1072293" y="2651804"/>
              <a:ext cx="10043463" cy="1273218"/>
              <a:chOff x="1344259" y="2555891"/>
              <a:chExt cx="10043463" cy="127321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7BFA51-6E66-57A8-C8B7-50BE73D2F5A2}"/>
                  </a:ext>
                </a:extLst>
              </p:cNvPr>
              <p:cNvSpPr txBox="1"/>
              <p:nvPr/>
            </p:nvSpPr>
            <p:spPr>
              <a:xfrm>
                <a:off x="1344259" y="3228945"/>
                <a:ext cx="1025211" cy="600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sk-SK" sz="1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Riadenie pracovnej sily</a:t>
                </a:r>
                <a:endParaRPr lang="en-US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200C2D8-FE26-D902-3AA5-134A73B04687}"/>
                  </a:ext>
                </a:extLst>
              </p:cNvPr>
              <p:cNvSpPr txBox="1"/>
              <p:nvPr/>
            </p:nvSpPr>
            <p:spPr>
              <a:xfrm>
                <a:off x="2781681" y="3223495"/>
                <a:ext cx="1172467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sk-SK" sz="1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Vyhľadávanie talentov</a:t>
                </a:r>
                <a:endParaRPr lang="en-US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D03A77-A9A2-ED97-2106-02B17CC5686C}"/>
                  </a:ext>
                </a:extLst>
              </p:cNvPr>
              <p:cNvSpPr txBox="1"/>
              <p:nvPr/>
            </p:nvSpPr>
            <p:spPr>
              <a:xfrm>
                <a:off x="4366360" y="3228945"/>
                <a:ext cx="1059775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sk-SK" sz="1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Manažment kariéry</a:t>
                </a:r>
                <a:endParaRPr lang="en-US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F3041A-8547-7825-08E9-6FDC28FAA70D}"/>
                  </a:ext>
                </a:extLst>
              </p:cNvPr>
              <p:cNvSpPr txBox="1"/>
              <p:nvPr/>
            </p:nvSpPr>
            <p:spPr>
              <a:xfrm>
                <a:off x="6054218" y="3228945"/>
                <a:ext cx="945604" cy="600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sk-SK" sz="1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Prilákanie najlepších talentov</a:t>
                </a:r>
                <a:endParaRPr lang="en-US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200FCB-A3E4-98B8-C041-772B6A961AAD}"/>
                  </a:ext>
                </a:extLst>
              </p:cNvPr>
              <p:cNvSpPr txBox="1"/>
              <p:nvPr/>
            </p:nvSpPr>
            <p:spPr>
              <a:xfrm>
                <a:off x="7536041" y="3228945"/>
                <a:ext cx="1576644" cy="600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3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Strategické</a:t>
                </a:r>
                <a:r>
                  <a:rPr lang="en-US" sz="1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3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plánovanie</a:t>
                </a:r>
                <a:r>
                  <a:rPr lang="en-US" sz="1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3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zamestnancov</a:t>
                </a:r>
                <a:endParaRPr lang="en-US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D9DCA5-7BD4-F96C-531C-68F0B978DA0E}"/>
                  </a:ext>
                </a:extLst>
              </p:cNvPr>
              <p:cNvSpPr txBox="1"/>
              <p:nvPr/>
            </p:nvSpPr>
            <p:spPr>
              <a:xfrm>
                <a:off x="9648904" y="3228945"/>
                <a:ext cx="1738818" cy="600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Poradenstvo a analýza pracovnej sily</a:t>
                </a:r>
                <a:endParaRPr lang="en-US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4A55C899-B026-4071-2962-6BF617198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4620547" y="2583749"/>
                <a:ext cx="548820" cy="548820"/>
              </a:xfrm>
              <a:prstGeom prst="rect">
                <a:avLst/>
              </a:prstGeom>
            </p:spPr>
          </p:pic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C12D9494-EAC4-7055-C10E-CC2A9080D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3093505" y="2583748"/>
                <a:ext cx="548820" cy="548820"/>
              </a:xfrm>
              <a:prstGeom prst="rect">
                <a:avLst/>
              </a:prstGeom>
            </p:spPr>
          </p:pic>
          <p:pic>
            <p:nvPicPr>
              <p:cNvPr id="33" name="Graphic 32">
                <a:extLst>
                  <a:ext uri="{FF2B5EF4-FFF2-40B4-BE49-F238E27FC236}">
                    <a16:creationId xmlns:a16="http://schemas.microsoft.com/office/drawing/2014/main" id="{EAB4C2B6-49AF-1487-6352-BA6028CE63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1582454" y="2588863"/>
                <a:ext cx="548820" cy="548820"/>
              </a:xfrm>
              <a:prstGeom prst="rect">
                <a:avLst/>
              </a:prstGeom>
            </p:spPr>
          </p:pic>
          <p:pic>
            <p:nvPicPr>
              <p:cNvPr id="35" name="Graphic 34">
                <a:extLst>
                  <a:ext uri="{FF2B5EF4-FFF2-40B4-BE49-F238E27FC236}">
                    <a16:creationId xmlns:a16="http://schemas.microsoft.com/office/drawing/2014/main" id="{1CBF0391-5E66-3A9F-914A-1B02EC36B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6236124" y="2555891"/>
                <a:ext cx="581792" cy="581792"/>
              </a:xfrm>
              <a:prstGeom prst="rect">
                <a:avLst/>
              </a:prstGeom>
            </p:spPr>
          </p:pic>
          <p:pic>
            <p:nvPicPr>
              <p:cNvPr id="37" name="Graphic 36">
                <a:extLst>
                  <a:ext uri="{FF2B5EF4-FFF2-40B4-BE49-F238E27FC236}">
                    <a16:creationId xmlns:a16="http://schemas.microsoft.com/office/drawing/2014/main" id="{174F1C1E-1E74-D384-92B7-6031B7EE06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8002068" y="2629476"/>
                <a:ext cx="553936" cy="553936"/>
              </a:xfrm>
              <a:prstGeom prst="rect">
                <a:avLst/>
              </a:prstGeom>
            </p:spPr>
          </p:pic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id="{C0402278-7AD4-273F-A5B7-BED88769F1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10218481" y="2629476"/>
                <a:ext cx="553936" cy="553936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F8AB14B-FFD9-C436-8627-17061F29B320}"/>
                </a:ext>
              </a:extLst>
            </p:cNvPr>
            <p:cNvGrpSpPr/>
            <p:nvPr/>
          </p:nvGrpSpPr>
          <p:grpSpPr>
            <a:xfrm>
              <a:off x="2665552" y="4835875"/>
              <a:ext cx="6860896" cy="980110"/>
              <a:chOff x="2665552" y="4691980"/>
              <a:chExt cx="6860896" cy="98011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B903C9F4-08FB-1A6C-B179-DF609EA935C5}"/>
                  </a:ext>
                </a:extLst>
              </p:cNvPr>
              <p:cNvSpPr/>
              <p:nvPr/>
            </p:nvSpPr>
            <p:spPr>
              <a:xfrm>
                <a:off x="3262299" y="5305754"/>
                <a:ext cx="5477268" cy="366336"/>
              </a:xfrm>
              <a:prstGeom prst="roundRect">
                <a:avLst>
                  <a:gd name="adj" fmla="val 1321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sk-SK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Navštív</a:t>
                </a:r>
                <a:r>
                  <a:rPr lang="en-US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1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www.manpowergroup.com</a:t>
                </a:r>
                <a:r>
                  <a:rPr lang="en-US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k-SK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dozvieš sa viac</a:t>
                </a:r>
                <a:r>
                  <a:rPr lang="en-US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EA91084-FC11-E23B-F2FA-9C9D1B5312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65552" y="4691980"/>
                <a:ext cx="6860896" cy="439097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D5F2AC9-0AD3-729B-E00A-4A6BA67E7C0C}"/>
                </a:ext>
              </a:extLst>
            </p:cNvPr>
            <p:cNvGrpSpPr/>
            <p:nvPr/>
          </p:nvGrpSpPr>
          <p:grpSpPr>
            <a:xfrm>
              <a:off x="1076243" y="1430695"/>
              <a:ext cx="10039513" cy="840790"/>
              <a:chOff x="1076243" y="1352464"/>
              <a:chExt cx="10039513" cy="840790"/>
            </a:xfrm>
          </p:grpSpPr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30469C3A-6321-A2BE-C130-F612E2229C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6243" y="1352464"/>
                <a:ext cx="10039513" cy="481374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b="1" dirty="0" err="1">
                    <a:latin typeface="Arial"/>
                    <a:cs typeface="Arial"/>
                  </a:rPr>
                  <a:t>Riešenia</a:t>
                </a:r>
                <a:r>
                  <a:rPr lang="en-US" sz="3600" b="1" dirty="0">
                    <a:latin typeface="Arial"/>
                    <a:cs typeface="Arial"/>
                  </a:rPr>
                  <a:t> ManpowerGroup v </a:t>
                </a:r>
                <a:r>
                  <a:rPr lang="en-US" sz="3600" b="1" dirty="0" err="1">
                    <a:latin typeface="Arial"/>
                    <a:cs typeface="Arial"/>
                  </a:rPr>
                  <a:t>rámci</a:t>
                </a:r>
                <a:r>
                  <a:rPr lang="en-US" sz="3600" b="1" dirty="0">
                    <a:latin typeface="Arial"/>
                    <a:cs typeface="Arial"/>
                  </a:rPr>
                  <a:t> </a:t>
                </a:r>
                <a:r>
                  <a:rPr lang="en-US" sz="3600" b="1" dirty="0" err="1">
                    <a:latin typeface="Arial"/>
                    <a:cs typeface="Arial"/>
                  </a:rPr>
                  <a:t>celého</a:t>
                </a:r>
                <a:r>
                  <a:rPr lang="en-US" sz="3600" b="1" dirty="0">
                    <a:latin typeface="Arial"/>
                    <a:cs typeface="Arial"/>
                  </a:rPr>
                  <a:t> </a:t>
                </a:r>
                <a:r>
                  <a:rPr lang="en-US" sz="3600" b="1" dirty="0" err="1">
                    <a:latin typeface="Arial"/>
                    <a:cs typeface="Arial"/>
                  </a:rPr>
                  <a:t>životného</a:t>
                </a:r>
                <a:r>
                  <a:rPr lang="en-US" sz="3600" b="1" dirty="0">
                    <a:latin typeface="Arial"/>
                    <a:cs typeface="Arial"/>
                  </a:rPr>
                  <a:t> </a:t>
                </a:r>
                <a:r>
                  <a:rPr lang="en-US" sz="3600" b="1" dirty="0" err="1">
                    <a:latin typeface="Arial"/>
                    <a:cs typeface="Arial"/>
                  </a:rPr>
                  <a:t>cyklu</a:t>
                </a:r>
                <a:r>
                  <a:rPr lang="en-US" sz="3600" b="1" dirty="0">
                    <a:latin typeface="Arial"/>
                    <a:cs typeface="Arial"/>
                  </a:rPr>
                  <a:t> </a:t>
                </a:r>
                <a:r>
                  <a:rPr lang="en-US" sz="3600" b="1" dirty="0" err="1">
                    <a:latin typeface="Arial"/>
                    <a:cs typeface="Arial"/>
                  </a:rPr>
                  <a:t>ľudských</a:t>
                </a:r>
                <a:r>
                  <a:rPr lang="en-US" sz="3600" b="1" dirty="0">
                    <a:latin typeface="Arial"/>
                    <a:cs typeface="Arial"/>
                  </a:rPr>
                  <a:t> </a:t>
                </a:r>
                <a:r>
                  <a:rPr lang="en-US" sz="3600" b="1" dirty="0" err="1">
                    <a:latin typeface="Arial"/>
                    <a:cs typeface="Arial"/>
                  </a:rPr>
                  <a:t>zdrojov</a:t>
                </a:r>
                <a:endParaRPr lang="en-US" sz="3600" b="1" dirty="0">
                  <a:latin typeface="Arial"/>
                  <a:cs typeface="Arial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D77A58D-A04A-2262-ADF4-BB5756452F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8010" y="2193254"/>
                <a:ext cx="10007746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D03B055-D9EA-7870-A39F-42C37465F00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572116" cy="158003"/>
            <a:chOff x="375287" y="6546722"/>
            <a:chExt cx="572116" cy="158003"/>
          </a:xfrm>
        </p:grpSpPr>
        <p:sp>
          <p:nvSpPr>
            <p:cNvPr id="6" name="Triangle 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5FB1BF4-955B-7B73-66A3-24C0B2F5F9E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hlinkClick r:id="rId18" action="ppaction://hlinksldjump"/>
              <a:extLst>
                <a:ext uri="{FF2B5EF4-FFF2-40B4-BE49-F238E27FC236}">
                  <a16:creationId xmlns:a16="http://schemas.microsoft.com/office/drawing/2014/main" id="{2EBAAD23-5F88-80AB-F493-FA869CB1A3D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9088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9FA47C-0201-46A4-03EC-C3036920E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5000" dirty="0"/>
              <a:t>Ďakujeme za pozornosť</a:t>
            </a:r>
          </a:p>
          <a:p>
            <a:endParaRPr lang="en-US" sz="5000" dirty="0"/>
          </a:p>
        </p:txBody>
      </p:sp>
      <p:pic>
        <p:nvPicPr>
          <p:cNvPr id="8" name="Obrázok 7" descr="Obrázok, na ktorom je text, snímka obrazovky, písmo, grafika&#10;&#10;Automaticky generovaný popis">
            <a:extLst>
              <a:ext uri="{FF2B5EF4-FFF2-40B4-BE49-F238E27FC236}">
                <a16:creationId xmlns:a16="http://schemas.microsoft.com/office/drawing/2014/main" id="{AA96DD15-8D31-FAB4-FE03-5FB3E5CA9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796" y="2132069"/>
            <a:ext cx="3708407" cy="371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77397-B7BE-8700-BA11-AD955FA4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Čo je čistý index trhu práce?</a:t>
            </a:r>
          </a:p>
        </p:txBody>
      </p:sp>
      <p:pic>
        <p:nvPicPr>
          <p:cNvPr id="6" name="Obrázok 5" descr="Obrázok, na ktorom je kruh, grafika, dizajn&#10;&#10;Automaticky generovaný popis">
            <a:extLst>
              <a:ext uri="{FF2B5EF4-FFF2-40B4-BE49-F238E27FC236}">
                <a16:creationId xmlns:a16="http://schemas.microsoft.com/office/drawing/2014/main" id="{9F2F4D67-CCE8-9675-C4B0-BD844AE94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8" y="1992085"/>
            <a:ext cx="3429000" cy="3429000"/>
          </a:xfrm>
          <a:prstGeom prst="rect">
            <a:avLst/>
          </a:prstGeom>
        </p:spPr>
      </p:pic>
      <p:pic>
        <p:nvPicPr>
          <p:cNvPr id="8" name="Obrázok 7" descr="Obrázok, na ktorom je kruh, grafika, dizajn&#10;&#10;Automaticky generovaný popis">
            <a:extLst>
              <a:ext uri="{FF2B5EF4-FFF2-40B4-BE49-F238E27FC236}">
                <a16:creationId xmlns:a16="http://schemas.microsoft.com/office/drawing/2014/main" id="{0339C380-521B-F83D-316B-BEAC73C2B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1992085"/>
            <a:ext cx="3429000" cy="3429000"/>
          </a:xfrm>
          <a:prstGeom prst="rect">
            <a:avLst/>
          </a:prstGeom>
        </p:spPr>
      </p:pic>
      <p:pic>
        <p:nvPicPr>
          <p:cNvPr id="10" name="Obrázok 9" descr="Obrázok, na ktorom je kruh, grafika, dizajn&#10;&#10;Automaticky generovaný popis">
            <a:extLst>
              <a:ext uri="{FF2B5EF4-FFF2-40B4-BE49-F238E27FC236}">
                <a16:creationId xmlns:a16="http://schemas.microsoft.com/office/drawing/2014/main" id="{F3067C87-9344-7CBB-971F-F8F788B77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7573" y="1992086"/>
            <a:ext cx="3428999" cy="3428999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9520E366-576B-F4C2-DE6C-721D95CE4800}"/>
              </a:ext>
            </a:extLst>
          </p:cNvPr>
          <p:cNvSpPr txBox="1"/>
          <p:nvPr/>
        </p:nvSpPr>
        <p:spPr>
          <a:xfrm>
            <a:off x="1276349" y="3444975"/>
            <a:ext cx="1747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800" b="1" dirty="0"/>
              <a:t>NÁRAST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B83F1BE3-D611-E924-4FDC-B759F524A8DE}"/>
              </a:ext>
            </a:extLst>
          </p:cNvPr>
          <p:cNvSpPr txBox="1"/>
          <p:nvPr/>
        </p:nvSpPr>
        <p:spPr>
          <a:xfrm>
            <a:off x="5222421" y="3429000"/>
            <a:ext cx="1747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800" b="1" dirty="0"/>
              <a:t>POKLES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2C1D9605-8F87-8E45-EF91-30D7D00AD361}"/>
              </a:ext>
            </a:extLst>
          </p:cNvPr>
          <p:cNvSpPr txBox="1"/>
          <p:nvPr/>
        </p:nvSpPr>
        <p:spPr>
          <a:xfrm>
            <a:off x="9168493" y="3229531"/>
            <a:ext cx="17471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800" b="1" dirty="0"/>
              <a:t>ČISTÝ INDEX</a:t>
            </a:r>
          </a:p>
        </p:txBody>
      </p:sp>
      <p:sp>
        <p:nvSpPr>
          <p:cNvPr id="15" name="Znak mínus 14">
            <a:extLst>
              <a:ext uri="{FF2B5EF4-FFF2-40B4-BE49-F238E27FC236}">
                <a16:creationId xmlns:a16="http://schemas.microsoft.com/office/drawing/2014/main" id="{B2356C29-E36B-0928-903B-B244159120B6}"/>
              </a:ext>
            </a:extLst>
          </p:cNvPr>
          <p:cNvSpPr/>
          <p:nvPr/>
        </p:nvSpPr>
        <p:spPr>
          <a:xfrm>
            <a:off x="3733458" y="3391252"/>
            <a:ext cx="751115" cy="523220"/>
          </a:xfrm>
          <a:prstGeom prst="mathMinus">
            <a:avLst/>
          </a:prstGeom>
          <a:solidFill>
            <a:srgbClr val="BC3203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Rovná sa 16">
            <a:extLst>
              <a:ext uri="{FF2B5EF4-FFF2-40B4-BE49-F238E27FC236}">
                <a16:creationId xmlns:a16="http://schemas.microsoft.com/office/drawing/2014/main" id="{68734094-FA54-9CC3-EDF0-E7C36FE2E2C3}"/>
              </a:ext>
            </a:extLst>
          </p:cNvPr>
          <p:cNvSpPr/>
          <p:nvPr/>
        </p:nvSpPr>
        <p:spPr>
          <a:xfrm>
            <a:off x="7694160" y="3429000"/>
            <a:ext cx="749753" cy="456190"/>
          </a:xfrm>
          <a:prstGeom prst="mathEqual">
            <a:avLst/>
          </a:prstGeom>
          <a:solidFill>
            <a:srgbClr val="BC32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3" name="Graphic 18">
            <a:extLst>
              <a:ext uri="{FF2B5EF4-FFF2-40B4-BE49-F238E27FC236}">
                <a16:creationId xmlns:a16="http://schemas.microsoft.com/office/drawing/2014/main" id="{78219B21-4C1A-2D33-93A9-2C23ACA729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0250" t="15299" r="10250" b="-17415"/>
          <a:stretch/>
        </p:blipFill>
        <p:spPr>
          <a:xfrm>
            <a:off x="10363200" y="0"/>
            <a:ext cx="1828799" cy="16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3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DC4B0-9BEF-B26B-F5F9-4136EC2B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639921"/>
            <a:ext cx="10153650" cy="456190"/>
          </a:xfrm>
        </p:spPr>
        <p:txBody>
          <a:bodyPr/>
          <a:lstStyle/>
          <a:p>
            <a:r>
              <a:rPr lang="sk-SK" b="1" dirty="0"/>
              <a:t>Čistý index trhu práce na Slovensku pre 3. štvrťrok 2024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85FFCE-17D3-B114-697F-D6914310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1731599"/>
            <a:ext cx="10153650" cy="3681685"/>
          </a:xfrm>
        </p:spPr>
        <p:txBody>
          <a:bodyPr/>
          <a:lstStyle/>
          <a:p>
            <a:r>
              <a:rPr lang="sk-SK" sz="1400" b="1" dirty="0"/>
              <a:t>Na základe dát, čistý index trhu práce na Slovensku, očistený o sezónne výkyvy, </a:t>
            </a:r>
            <a:r>
              <a:rPr lang="sk-SK" sz="2000" b="1" dirty="0"/>
              <a:t>dosahuje úroveň +15%. </a:t>
            </a:r>
            <a:r>
              <a:rPr lang="sk-SK" sz="1400" dirty="0"/>
              <a:t>V porovnaní s predchádzajúcim kvartálom je to nárast o 3 percentuálne body, medziročne nárast o 5 percentuálnych bodov.</a:t>
            </a:r>
            <a:endParaRPr lang="en-US" sz="1400" dirty="0">
              <a:ea typeface="+mn-lt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F0C9011-D4AD-AA5F-658D-819D0696E273}"/>
              </a:ext>
            </a:extLst>
          </p:cNvPr>
          <p:cNvSpPr txBox="1">
            <a:spLocks/>
          </p:cNvSpPr>
          <p:nvPr/>
        </p:nvSpPr>
        <p:spPr>
          <a:xfrm>
            <a:off x="1019175" y="2360407"/>
            <a:ext cx="101536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000" b="0" kern="1200">
                <a:solidFill>
                  <a:srgbClr val="E0690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k-SK" sz="2000" b="1" dirty="0"/>
              <a:t>Plány náboru zamestnávateľov na júl – september 2024</a:t>
            </a:r>
          </a:p>
        </p:txBody>
      </p:sp>
      <p:pic>
        <p:nvPicPr>
          <p:cNvPr id="7" name="Obrázok 6" descr="Obrázok, na ktorom je kruh&#10;&#10;Automaticky generovaný popis">
            <a:extLst>
              <a:ext uri="{FF2B5EF4-FFF2-40B4-BE49-F238E27FC236}">
                <a16:creationId xmlns:a16="http://schemas.microsoft.com/office/drawing/2014/main" id="{9C8C6D2E-0804-84C9-613A-8B50D3669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3075042"/>
            <a:ext cx="1571625" cy="1571625"/>
          </a:xfrm>
          <a:prstGeom prst="rect">
            <a:avLst/>
          </a:prstGeom>
        </p:spPr>
      </p:pic>
      <p:pic>
        <p:nvPicPr>
          <p:cNvPr id="9" name="Obrázok 8" descr="Obrázok, na ktorom je kruh, dizajn&#10;&#10;Automaticky generovaný popis">
            <a:extLst>
              <a:ext uri="{FF2B5EF4-FFF2-40B4-BE49-F238E27FC236}">
                <a16:creationId xmlns:a16="http://schemas.microsoft.com/office/drawing/2014/main" id="{226CFF0D-4236-599F-D95B-6148B24DD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28" y="3075042"/>
            <a:ext cx="1571625" cy="1571625"/>
          </a:xfrm>
          <a:prstGeom prst="rect">
            <a:avLst/>
          </a:prstGeom>
        </p:spPr>
      </p:pic>
      <p:pic>
        <p:nvPicPr>
          <p:cNvPr id="12" name="Obrázok 11" descr="Obrázok, na ktorom je kruh&#10;&#10;Automaticky generovaný popis">
            <a:extLst>
              <a:ext uri="{FF2B5EF4-FFF2-40B4-BE49-F238E27FC236}">
                <a16:creationId xmlns:a16="http://schemas.microsoft.com/office/drawing/2014/main" id="{DFA3FCD0-729E-4BC8-8A1D-42B267AAF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4646453"/>
            <a:ext cx="1571625" cy="1571625"/>
          </a:xfrm>
          <a:prstGeom prst="rect">
            <a:avLst/>
          </a:prstGeom>
        </p:spPr>
      </p:pic>
      <p:pic>
        <p:nvPicPr>
          <p:cNvPr id="14" name="Obrázok 13" descr="Obrázok, na ktorom je kruh&#10;&#10;Automaticky generovaný popis">
            <a:extLst>
              <a:ext uri="{FF2B5EF4-FFF2-40B4-BE49-F238E27FC236}">
                <a16:creationId xmlns:a16="http://schemas.microsoft.com/office/drawing/2014/main" id="{B4C62ED8-7781-7772-F4C9-CBA3F9875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28" y="4646345"/>
            <a:ext cx="1571625" cy="1571625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E0D90A-E3D2-C842-361A-2FFA6B3F8F34}"/>
              </a:ext>
            </a:extLst>
          </p:cNvPr>
          <p:cNvSpPr txBox="1">
            <a:spLocks/>
          </p:cNvSpPr>
          <p:nvPr/>
        </p:nvSpPr>
        <p:spPr>
          <a:xfrm>
            <a:off x="2768373" y="3554989"/>
            <a:ext cx="3585482" cy="6117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 dirty="0">
                <a:ea typeface="+mn-lt"/>
              </a:rPr>
              <a:t>slovenských zamestnávateľov očakáva </a:t>
            </a:r>
            <a:r>
              <a:rPr lang="sk-SK" sz="1400" b="1" dirty="0">
                <a:ea typeface="+mn-lt"/>
              </a:rPr>
              <a:t>nárast počtu zamestnancov</a:t>
            </a:r>
            <a:endParaRPr lang="en-US" sz="1400" b="1" dirty="0">
              <a:ea typeface="+mn-lt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AF6D723-F742-219B-E289-9204711AE4CE}"/>
              </a:ext>
            </a:extLst>
          </p:cNvPr>
          <p:cNvSpPr txBox="1">
            <a:spLocks/>
          </p:cNvSpPr>
          <p:nvPr/>
        </p:nvSpPr>
        <p:spPr>
          <a:xfrm>
            <a:off x="1465245" y="3762453"/>
            <a:ext cx="1083222" cy="242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>
                <a:ea typeface="+mn-lt"/>
              </a:rPr>
              <a:t>37%</a:t>
            </a:r>
            <a:endParaRPr lang="en-US" sz="2800" b="1" dirty="0">
              <a:ea typeface="+mn-lt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E71DAAC-70E9-DF53-2CA3-B466FBADA576}"/>
              </a:ext>
            </a:extLst>
          </p:cNvPr>
          <p:cNvSpPr txBox="1">
            <a:spLocks/>
          </p:cNvSpPr>
          <p:nvPr/>
        </p:nvSpPr>
        <p:spPr>
          <a:xfrm>
            <a:off x="1465245" y="5361302"/>
            <a:ext cx="1083222" cy="242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>
                <a:ea typeface="+mn-lt"/>
              </a:rPr>
              <a:t>37%</a:t>
            </a:r>
            <a:endParaRPr lang="en-US" sz="2800" b="1" dirty="0">
              <a:ea typeface="+mn-lt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274C74F-E0CD-8E62-95B8-F86E688653B5}"/>
              </a:ext>
            </a:extLst>
          </p:cNvPr>
          <p:cNvSpPr txBox="1">
            <a:spLocks/>
          </p:cNvSpPr>
          <p:nvPr/>
        </p:nvSpPr>
        <p:spPr>
          <a:xfrm>
            <a:off x="8280626" y="3583066"/>
            <a:ext cx="3585482" cy="6117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 dirty="0">
                <a:ea typeface="+mn-lt"/>
              </a:rPr>
              <a:t>slovenských zamestnávateľov predpokladá </a:t>
            </a:r>
            <a:r>
              <a:rPr lang="sk-SK" sz="1400" b="1" dirty="0">
                <a:ea typeface="+mn-lt"/>
              </a:rPr>
              <a:t>pokles počtu zamestnancov</a:t>
            </a:r>
            <a:endParaRPr lang="en-US" sz="1400" b="1" dirty="0">
              <a:ea typeface="+mn-lt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FA5FCD8-D0A8-62C1-82BE-DB6A5E77356C}"/>
              </a:ext>
            </a:extLst>
          </p:cNvPr>
          <p:cNvSpPr txBox="1">
            <a:spLocks/>
          </p:cNvSpPr>
          <p:nvPr/>
        </p:nvSpPr>
        <p:spPr>
          <a:xfrm>
            <a:off x="2768373" y="5055437"/>
            <a:ext cx="3585482" cy="6117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 dirty="0">
                <a:ea typeface="+mn-lt"/>
              </a:rPr>
              <a:t>slovenských zamestnávateľov </a:t>
            </a:r>
            <a:r>
              <a:rPr lang="sk-SK" sz="1400" b="1" dirty="0">
                <a:ea typeface="+mn-lt"/>
              </a:rPr>
              <a:t>neočakáva</a:t>
            </a:r>
            <a:r>
              <a:rPr lang="sk-SK" sz="1400" dirty="0">
                <a:ea typeface="+mn-lt"/>
              </a:rPr>
              <a:t> </a:t>
            </a:r>
            <a:r>
              <a:rPr lang="sk-SK" sz="1400" b="1" dirty="0">
                <a:ea typeface="+mn-lt"/>
              </a:rPr>
              <a:t>žiadnu zmenu</a:t>
            </a:r>
            <a:endParaRPr lang="en-US" sz="1400" b="1" dirty="0">
              <a:ea typeface="+mn-lt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1C9503C-DDB3-A1B4-C43B-597FC45C541A}"/>
              </a:ext>
            </a:extLst>
          </p:cNvPr>
          <p:cNvSpPr txBox="1">
            <a:spLocks/>
          </p:cNvSpPr>
          <p:nvPr/>
        </p:nvSpPr>
        <p:spPr>
          <a:xfrm>
            <a:off x="8280626" y="5126401"/>
            <a:ext cx="3585482" cy="6117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 dirty="0">
                <a:ea typeface="+mn-lt"/>
              </a:rPr>
              <a:t>slovenských zamestnávateľov </a:t>
            </a:r>
            <a:r>
              <a:rPr lang="sk-SK" sz="1400" b="1" dirty="0">
                <a:ea typeface="+mn-lt"/>
              </a:rPr>
              <a:t>sa nevyjadruje k tejto téme</a:t>
            </a:r>
            <a:endParaRPr lang="en-US" sz="1400" b="1" dirty="0">
              <a:ea typeface="+mn-lt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5E09BBA-3EF2-7A76-A733-5D59C9518C7F}"/>
              </a:ext>
            </a:extLst>
          </p:cNvPr>
          <p:cNvSpPr txBox="1">
            <a:spLocks/>
          </p:cNvSpPr>
          <p:nvPr/>
        </p:nvSpPr>
        <p:spPr>
          <a:xfrm>
            <a:off x="7064005" y="5359204"/>
            <a:ext cx="1083222" cy="242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>
                <a:ea typeface="+mn-lt"/>
              </a:rPr>
              <a:t>6%</a:t>
            </a:r>
            <a:endParaRPr lang="en-US" sz="2800" b="1" dirty="0">
              <a:ea typeface="+mn-lt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2580703-4147-038A-C9E6-33B60F25EBAC}"/>
              </a:ext>
            </a:extLst>
          </p:cNvPr>
          <p:cNvSpPr txBox="1">
            <a:spLocks/>
          </p:cNvSpPr>
          <p:nvPr/>
        </p:nvSpPr>
        <p:spPr>
          <a:xfrm>
            <a:off x="6971240" y="3762453"/>
            <a:ext cx="1083222" cy="242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>
                <a:ea typeface="+mn-lt"/>
              </a:rPr>
              <a:t>20%</a:t>
            </a:r>
            <a:endParaRPr lang="en-US" sz="2800" b="1" dirty="0">
              <a:ea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595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7A776-783F-AB94-C53E-484BA1B0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Porovnanie plánov náboru podľa odvetvia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EAC596BC-4233-ED6A-9EE7-85E34AD1F1F6}"/>
              </a:ext>
            </a:extLst>
          </p:cNvPr>
          <p:cNvSpPr txBox="1"/>
          <p:nvPr/>
        </p:nvSpPr>
        <p:spPr>
          <a:xfrm>
            <a:off x="1019175" y="1674674"/>
            <a:ext cx="104434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dirty="0"/>
              <a:t>V treťom kvartáli plánujú firmy v sektore informačných technológií najviac náborov, kde čistý index predstavuje </a:t>
            </a:r>
            <a:r>
              <a:rPr lang="sk-SK" sz="1400" b="1" dirty="0"/>
              <a:t>+ 34%. </a:t>
            </a:r>
            <a:r>
              <a:rPr lang="sk-SK" sz="1400" dirty="0"/>
              <a:t>Medziročne je to nárast o 16%. </a:t>
            </a:r>
            <a:r>
              <a:rPr lang="sk-SK" sz="1400" b="1" dirty="0"/>
              <a:t>Druhý najsilnejší sektor je zdravotníctvo a farmácia </a:t>
            </a:r>
            <a:r>
              <a:rPr lang="sk-SK" sz="1400" dirty="0"/>
              <a:t>(+ 31%), medziročne - 6%. Na treťom mieste sa umiestnil sektor energetika a sieťové odvetvia </a:t>
            </a:r>
            <a:r>
              <a:rPr lang="sk-SK" sz="1400" b="1" dirty="0"/>
              <a:t>(+ 24%</a:t>
            </a:r>
            <a:r>
              <a:rPr lang="sk-SK" sz="1400" dirty="0"/>
              <a:t>), s medziročným nárastom o 24%. </a:t>
            </a:r>
            <a:r>
              <a:rPr lang="sk-SK" sz="1400" b="1" dirty="0"/>
              <a:t>V sektore komunikačných služieb sa očakáva prepúšťanie</a:t>
            </a:r>
            <a:r>
              <a:rPr lang="sk-SK" sz="1400" dirty="0"/>
              <a:t> (- 26%). Medziročne klesol o 36%. V globále je to najslabší sektor zo všetkých.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A9DF1125-BA23-921F-636E-DFA1EEB85C33}"/>
              </a:ext>
            </a:extLst>
          </p:cNvPr>
          <p:cNvSpPr/>
          <p:nvPr/>
        </p:nvSpPr>
        <p:spPr>
          <a:xfrm>
            <a:off x="942612" y="2811171"/>
            <a:ext cx="914174" cy="2167989"/>
          </a:xfrm>
          <a:prstGeom prst="rect">
            <a:avLst/>
          </a:prstGeom>
          <a:solidFill>
            <a:srgbClr val="BC32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3E5B194C-1E97-2406-FBE5-4933C9F6C1A5}"/>
              </a:ext>
            </a:extLst>
          </p:cNvPr>
          <p:cNvSpPr/>
          <p:nvPr/>
        </p:nvSpPr>
        <p:spPr>
          <a:xfrm>
            <a:off x="2098220" y="3111419"/>
            <a:ext cx="905754" cy="1874076"/>
          </a:xfrm>
          <a:prstGeom prst="rect">
            <a:avLst/>
          </a:prstGeom>
          <a:solidFill>
            <a:srgbClr val="BC32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6ECB704A-577E-7F2F-33D5-10444054CBEB}"/>
              </a:ext>
            </a:extLst>
          </p:cNvPr>
          <p:cNvSpPr/>
          <p:nvPr/>
        </p:nvSpPr>
        <p:spPr>
          <a:xfrm>
            <a:off x="3265376" y="3405335"/>
            <a:ext cx="902770" cy="1580160"/>
          </a:xfrm>
          <a:prstGeom prst="rect">
            <a:avLst/>
          </a:prstGeom>
          <a:solidFill>
            <a:srgbClr val="BC32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2B54C59E-C1C6-E671-63C3-EB5BE41844CA}"/>
              </a:ext>
            </a:extLst>
          </p:cNvPr>
          <p:cNvSpPr/>
          <p:nvPr/>
        </p:nvSpPr>
        <p:spPr>
          <a:xfrm>
            <a:off x="4401887" y="3898117"/>
            <a:ext cx="911698" cy="1079416"/>
          </a:xfrm>
          <a:prstGeom prst="rect">
            <a:avLst/>
          </a:prstGeom>
          <a:solidFill>
            <a:srgbClr val="BC32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204890EA-3FA3-E4F3-4D3E-A99200673BC9}"/>
              </a:ext>
            </a:extLst>
          </p:cNvPr>
          <p:cNvSpPr/>
          <p:nvPr/>
        </p:nvSpPr>
        <p:spPr>
          <a:xfrm>
            <a:off x="5574315" y="4025052"/>
            <a:ext cx="911699" cy="954107"/>
          </a:xfrm>
          <a:prstGeom prst="rect">
            <a:avLst/>
          </a:prstGeom>
          <a:solidFill>
            <a:srgbClr val="BC32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B3640F16-8D21-7E2B-7C46-EB6098C59130}"/>
              </a:ext>
            </a:extLst>
          </p:cNvPr>
          <p:cNvSpPr/>
          <p:nvPr/>
        </p:nvSpPr>
        <p:spPr>
          <a:xfrm>
            <a:off x="6746744" y="4387978"/>
            <a:ext cx="923939" cy="589555"/>
          </a:xfrm>
          <a:prstGeom prst="rect">
            <a:avLst/>
          </a:prstGeom>
          <a:solidFill>
            <a:srgbClr val="BC32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A44A7EA0-3BE6-5538-46FE-3568D3D69C7F}"/>
              </a:ext>
            </a:extLst>
          </p:cNvPr>
          <p:cNvSpPr/>
          <p:nvPr/>
        </p:nvSpPr>
        <p:spPr>
          <a:xfrm>
            <a:off x="7931362" y="4670006"/>
            <a:ext cx="911698" cy="310241"/>
          </a:xfrm>
          <a:prstGeom prst="rect">
            <a:avLst/>
          </a:prstGeom>
          <a:solidFill>
            <a:srgbClr val="BC32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EB90913F-2C2F-54EA-4D8E-AEAD45E2AD90}"/>
              </a:ext>
            </a:extLst>
          </p:cNvPr>
          <p:cNvSpPr/>
          <p:nvPr/>
        </p:nvSpPr>
        <p:spPr>
          <a:xfrm>
            <a:off x="9059159" y="4772447"/>
            <a:ext cx="911698" cy="189447"/>
          </a:xfrm>
          <a:prstGeom prst="rect">
            <a:avLst/>
          </a:prstGeom>
          <a:solidFill>
            <a:srgbClr val="BC32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E5A94E41-EB0D-840A-C4B6-F6119C471FD5}"/>
              </a:ext>
            </a:extLst>
          </p:cNvPr>
          <p:cNvSpPr/>
          <p:nvPr/>
        </p:nvSpPr>
        <p:spPr>
          <a:xfrm flipV="1">
            <a:off x="10244129" y="4985675"/>
            <a:ext cx="905754" cy="813770"/>
          </a:xfrm>
          <a:prstGeom prst="rect">
            <a:avLst/>
          </a:prstGeom>
          <a:solidFill>
            <a:srgbClr val="BC32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00A414B-C1D6-43D3-48E7-9A5AC10B7546}"/>
              </a:ext>
            </a:extLst>
          </p:cNvPr>
          <p:cNvSpPr txBox="1">
            <a:spLocks/>
          </p:cNvSpPr>
          <p:nvPr/>
        </p:nvSpPr>
        <p:spPr>
          <a:xfrm>
            <a:off x="1055120" y="2984532"/>
            <a:ext cx="761773" cy="228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>
                <a:solidFill>
                  <a:schemeClr val="bg1"/>
                </a:solidFill>
                <a:ea typeface="+mn-lt"/>
              </a:rPr>
              <a:t>34%</a:t>
            </a:r>
            <a:endParaRPr lang="en-US" sz="2800" b="1" dirty="0">
              <a:solidFill>
                <a:schemeClr val="bg1"/>
              </a:solidFill>
              <a:ea typeface="+mn-lt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FA5BAB-4C88-DF94-603C-A6EFE7E753F4}"/>
              </a:ext>
            </a:extLst>
          </p:cNvPr>
          <p:cNvSpPr txBox="1">
            <a:spLocks/>
          </p:cNvSpPr>
          <p:nvPr/>
        </p:nvSpPr>
        <p:spPr>
          <a:xfrm>
            <a:off x="2188442" y="3253124"/>
            <a:ext cx="761773" cy="228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>
                <a:solidFill>
                  <a:schemeClr val="bg1"/>
                </a:solidFill>
                <a:ea typeface="+mn-lt"/>
              </a:rPr>
              <a:t>31%</a:t>
            </a:r>
            <a:endParaRPr lang="en-US" sz="2800" b="1" dirty="0">
              <a:solidFill>
                <a:schemeClr val="bg1"/>
              </a:solidFill>
              <a:ea typeface="+mn-lt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77E63BD-F3CD-87C3-B3FD-1FB3F486ABB1}"/>
              </a:ext>
            </a:extLst>
          </p:cNvPr>
          <p:cNvSpPr txBox="1">
            <a:spLocks/>
          </p:cNvSpPr>
          <p:nvPr/>
        </p:nvSpPr>
        <p:spPr>
          <a:xfrm>
            <a:off x="3357507" y="3551200"/>
            <a:ext cx="761773" cy="228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>
                <a:solidFill>
                  <a:schemeClr val="bg1"/>
                </a:solidFill>
                <a:ea typeface="+mn-lt"/>
              </a:rPr>
              <a:t>24%</a:t>
            </a:r>
            <a:endParaRPr lang="en-US" sz="2800" b="1" dirty="0">
              <a:solidFill>
                <a:schemeClr val="bg1"/>
              </a:solidFill>
              <a:ea typeface="+mn-lt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7AA9A6B-794A-2E66-B5D4-8A6B57970A4C}"/>
              </a:ext>
            </a:extLst>
          </p:cNvPr>
          <p:cNvSpPr txBox="1">
            <a:spLocks/>
          </p:cNvSpPr>
          <p:nvPr/>
        </p:nvSpPr>
        <p:spPr>
          <a:xfrm>
            <a:off x="4513891" y="4035052"/>
            <a:ext cx="761773" cy="228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>
                <a:solidFill>
                  <a:schemeClr val="bg1"/>
                </a:solidFill>
                <a:ea typeface="+mn-lt"/>
              </a:rPr>
              <a:t>18%</a:t>
            </a:r>
            <a:endParaRPr lang="en-US" sz="2800" b="1" dirty="0">
              <a:solidFill>
                <a:schemeClr val="bg1"/>
              </a:solidFill>
              <a:ea typeface="+mn-lt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B1C0DFC-404C-00EC-B392-B952633E78CC}"/>
              </a:ext>
            </a:extLst>
          </p:cNvPr>
          <p:cNvSpPr txBox="1">
            <a:spLocks/>
          </p:cNvSpPr>
          <p:nvPr/>
        </p:nvSpPr>
        <p:spPr>
          <a:xfrm>
            <a:off x="5668867" y="4175879"/>
            <a:ext cx="761773" cy="228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>
                <a:solidFill>
                  <a:schemeClr val="bg1"/>
                </a:solidFill>
                <a:ea typeface="+mn-lt"/>
              </a:rPr>
              <a:t>17%</a:t>
            </a:r>
            <a:endParaRPr lang="en-US" sz="2800" b="1" dirty="0">
              <a:solidFill>
                <a:schemeClr val="bg1"/>
              </a:solidFill>
              <a:ea typeface="+mn-lt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F5FD836-962E-9846-34AF-44B1A286712B}"/>
              </a:ext>
            </a:extLst>
          </p:cNvPr>
          <p:cNvSpPr txBox="1">
            <a:spLocks/>
          </p:cNvSpPr>
          <p:nvPr/>
        </p:nvSpPr>
        <p:spPr>
          <a:xfrm>
            <a:off x="6862013" y="4518530"/>
            <a:ext cx="761773" cy="228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>
                <a:solidFill>
                  <a:schemeClr val="bg1"/>
                </a:solidFill>
                <a:ea typeface="+mn-lt"/>
              </a:rPr>
              <a:t>13%</a:t>
            </a:r>
            <a:endParaRPr lang="en-US" sz="2800" b="1" dirty="0">
              <a:solidFill>
                <a:schemeClr val="bg1"/>
              </a:solidFill>
              <a:ea typeface="+mn-lt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642F39C-7522-835A-DE27-172AA74FFF81}"/>
              </a:ext>
            </a:extLst>
          </p:cNvPr>
          <p:cNvSpPr txBox="1">
            <a:spLocks/>
          </p:cNvSpPr>
          <p:nvPr/>
        </p:nvSpPr>
        <p:spPr>
          <a:xfrm>
            <a:off x="8105553" y="4411424"/>
            <a:ext cx="761773" cy="228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>
                <a:solidFill>
                  <a:srgbClr val="BC3203"/>
                </a:solidFill>
                <a:ea typeface="+mn-lt"/>
              </a:rPr>
              <a:t>4%</a:t>
            </a:r>
            <a:endParaRPr lang="en-US" sz="2800" b="1" dirty="0">
              <a:solidFill>
                <a:srgbClr val="BC3203"/>
              </a:solidFill>
              <a:ea typeface="+mn-lt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ECFE19F-530F-8024-70D3-9D894D2C193E}"/>
              </a:ext>
            </a:extLst>
          </p:cNvPr>
          <p:cNvSpPr txBox="1">
            <a:spLocks/>
          </p:cNvSpPr>
          <p:nvPr/>
        </p:nvSpPr>
        <p:spPr>
          <a:xfrm>
            <a:off x="9224081" y="4502105"/>
            <a:ext cx="761773" cy="228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>
                <a:solidFill>
                  <a:srgbClr val="BC3203"/>
                </a:solidFill>
                <a:ea typeface="+mn-lt"/>
              </a:rPr>
              <a:t>3%</a:t>
            </a:r>
            <a:endParaRPr lang="en-US" sz="2800" b="1" dirty="0">
              <a:solidFill>
                <a:srgbClr val="BC3203"/>
              </a:solidFill>
              <a:ea typeface="+mn-lt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8D45982-FD00-7F25-A256-2F58AA61E455}"/>
              </a:ext>
            </a:extLst>
          </p:cNvPr>
          <p:cNvSpPr txBox="1">
            <a:spLocks/>
          </p:cNvSpPr>
          <p:nvPr/>
        </p:nvSpPr>
        <p:spPr>
          <a:xfrm>
            <a:off x="10251268" y="4719238"/>
            <a:ext cx="870225" cy="1894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>
                <a:solidFill>
                  <a:srgbClr val="BC3203"/>
                </a:solidFill>
                <a:ea typeface="+mn-lt"/>
              </a:rPr>
              <a:t>-26%</a:t>
            </a:r>
            <a:endParaRPr lang="en-US" sz="2800" b="1" dirty="0">
              <a:solidFill>
                <a:srgbClr val="BC3203"/>
              </a:solidFill>
              <a:ea typeface="+mn-lt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A5205E5-8AED-5A1D-4204-8A6AC439234D}"/>
              </a:ext>
            </a:extLst>
          </p:cNvPr>
          <p:cNvSpPr txBox="1">
            <a:spLocks/>
          </p:cNvSpPr>
          <p:nvPr/>
        </p:nvSpPr>
        <p:spPr>
          <a:xfrm>
            <a:off x="849384" y="5080180"/>
            <a:ext cx="1147080" cy="6117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sk-SK" sz="1100" b="1" dirty="0">
                <a:ea typeface="+mn-lt"/>
              </a:rPr>
              <a:t>Informačné technológie</a:t>
            </a:r>
            <a:endParaRPr lang="en-US" sz="1100" b="1" dirty="0">
              <a:ea typeface="+mn-lt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6E1A952-C68A-65AB-D6D7-A683A4064B3B}"/>
              </a:ext>
            </a:extLst>
          </p:cNvPr>
          <p:cNvSpPr txBox="1">
            <a:spLocks/>
          </p:cNvSpPr>
          <p:nvPr/>
        </p:nvSpPr>
        <p:spPr>
          <a:xfrm>
            <a:off x="1994598" y="5079886"/>
            <a:ext cx="1079727" cy="4369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sk-SK" sz="1100" b="1" dirty="0">
                <a:ea typeface="+mn-lt"/>
              </a:rPr>
              <a:t>Zdravotníctvo a farmácia</a:t>
            </a:r>
            <a:endParaRPr lang="en-US" sz="1100" b="1" dirty="0">
              <a:ea typeface="+mn-lt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1530C43-9FA1-9B31-DB5C-81743495F9E2}"/>
              </a:ext>
            </a:extLst>
          </p:cNvPr>
          <p:cNvSpPr txBox="1">
            <a:spLocks/>
          </p:cNvSpPr>
          <p:nvPr/>
        </p:nvSpPr>
        <p:spPr>
          <a:xfrm>
            <a:off x="3162316" y="5079886"/>
            <a:ext cx="1079727" cy="4369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sk-SK" sz="1100" b="1" dirty="0">
                <a:ea typeface="+mn-lt"/>
              </a:rPr>
              <a:t>Energetika a sieťové odvetvia</a:t>
            </a:r>
            <a:endParaRPr lang="en-US" sz="1100" b="1" dirty="0">
              <a:ea typeface="+mn-lt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12562AE-FBF4-9998-4FD2-967963145ACF}"/>
              </a:ext>
            </a:extLst>
          </p:cNvPr>
          <p:cNvSpPr txBox="1">
            <a:spLocks/>
          </p:cNvSpPr>
          <p:nvPr/>
        </p:nvSpPr>
        <p:spPr>
          <a:xfrm>
            <a:off x="4330034" y="5100522"/>
            <a:ext cx="1079727" cy="4369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sk-SK" sz="1100" b="1" dirty="0">
                <a:ea typeface="+mn-lt"/>
              </a:rPr>
              <a:t>Financie a nehnuteľnosti</a:t>
            </a:r>
            <a:endParaRPr lang="en-US" sz="1100" b="1" dirty="0">
              <a:ea typeface="+mn-lt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D0402B8-C8D5-9009-974E-3A150A37FFE0}"/>
              </a:ext>
            </a:extLst>
          </p:cNvPr>
          <p:cNvSpPr txBox="1">
            <a:spLocks/>
          </p:cNvSpPr>
          <p:nvPr/>
        </p:nvSpPr>
        <p:spPr>
          <a:xfrm>
            <a:off x="5463512" y="5080180"/>
            <a:ext cx="1144757" cy="4369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sk-SK" sz="1100" b="1" dirty="0">
                <a:ea typeface="+mn-lt"/>
              </a:rPr>
              <a:t>Ťažký a spracovateľský priemysel</a:t>
            </a:r>
            <a:endParaRPr lang="en-US" sz="1100" b="1" dirty="0">
              <a:ea typeface="+mn-lt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5A15B28-37F5-CD90-2874-B52DB900C680}"/>
              </a:ext>
            </a:extLst>
          </p:cNvPr>
          <p:cNvSpPr txBox="1">
            <a:spLocks/>
          </p:cNvSpPr>
          <p:nvPr/>
        </p:nvSpPr>
        <p:spPr>
          <a:xfrm>
            <a:off x="6668849" y="5090622"/>
            <a:ext cx="1079727" cy="4369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sk-SK" sz="1100" b="1" dirty="0">
                <a:ea typeface="+mn-lt"/>
              </a:rPr>
              <a:t>Obchod a služby</a:t>
            </a:r>
            <a:endParaRPr lang="en-US" sz="1100" b="1" dirty="0">
              <a:ea typeface="+mn-lt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8D0FF9E-6E66-AEA5-016B-04205F6A9673}"/>
              </a:ext>
            </a:extLst>
          </p:cNvPr>
          <p:cNvSpPr txBox="1">
            <a:spLocks/>
          </p:cNvSpPr>
          <p:nvPr/>
        </p:nvSpPr>
        <p:spPr>
          <a:xfrm>
            <a:off x="7847347" y="5075748"/>
            <a:ext cx="1079727" cy="4369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sk-SK" sz="1100" b="1" dirty="0">
                <a:ea typeface="+mn-lt"/>
              </a:rPr>
              <a:t>Ostatné sektory</a:t>
            </a:r>
            <a:endParaRPr lang="en-US" sz="1100" b="1" dirty="0">
              <a:ea typeface="+mn-lt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98557270-7FAB-0B68-8A2A-DBFE4ED1A9B5}"/>
              </a:ext>
            </a:extLst>
          </p:cNvPr>
          <p:cNvSpPr txBox="1">
            <a:spLocks/>
          </p:cNvSpPr>
          <p:nvPr/>
        </p:nvSpPr>
        <p:spPr>
          <a:xfrm>
            <a:off x="8975144" y="5075748"/>
            <a:ext cx="1079727" cy="4369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sk-SK" sz="1100" b="1" dirty="0">
                <a:ea typeface="+mn-lt"/>
              </a:rPr>
              <a:t>Doprava, logistika a </a:t>
            </a:r>
            <a:r>
              <a:rPr lang="sk-SK" sz="1100" b="1" dirty="0" err="1">
                <a:ea typeface="+mn-lt"/>
              </a:rPr>
              <a:t>automotive</a:t>
            </a:r>
            <a:endParaRPr lang="en-US" sz="1100" b="1" dirty="0">
              <a:ea typeface="+mn-lt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8E0125C-F543-96A3-BAD7-A36E08A3D8FB}"/>
              </a:ext>
            </a:extLst>
          </p:cNvPr>
          <p:cNvSpPr txBox="1">
            <a:spLocks/>
          </p:cNvSpPr>
          <p:nvPr/>
        </p:nvSpPr>
        <p:spPr>
          <a:xfrm>
            <a:off x="10157142" y="5876435"/>
            <a:ext cx="1079727" cy="4369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sk-SK" sz="1100" b="1" dirty="0">
                <a:ea typeface="+mn-lt"/>
              </a:rPr>
              <a:t>Komunikačné služby</a:t>
            </a:r>
            <a:endParaRPr lang="en-US" sz="1100" b="1" dirty="0">
              <a:ea typeface="+mn-lt"/>
            </a:endParaRPr>
          </a:p>
        </p:txBody>
      </p:sp>
      <p:pic>
        <p:nvPicPr>
          <p:cNvPr id="36" name="Graphic 20">
            <a:extLst>
              <a:ext uri="{FF2B5EF4-FFF2-40B4-BE49-F238E27FC236}">
                <a16:creationId xmlns:a16="http://schemas.microsoft.com/office/drawing/2014/main" id="{9AA35344-B91E-E855-95C6-12C3D4BF9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5406" y="5626945"/>
            <a:ext cx="568586" cy="568586"/>
          </a:xfrm>
          <a:prstGeom prst="rect">
            <a:avLst/>
          </a:prstGeom>
        </p:spPr>
      </p:pic>
      <p:pic>
        <p:nvPicPr>
          <p:cNvPr id="37" name="Graphic 21">
            <a:extLst>
              <a:ext uri="{FF2B5EF4-FFF2-40B4-BE49-F238E27FC236}">
                <a16:creationId xmlns:a16="http://schemas.microsoft.com/office/drawing/2014/main" id="{E1D985F0-F633-58AA-E49C-9304ED8FC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51611" y="5660467"/>
            <a:ext cx="501542" cy="501542"/>
          </a:xfrm>
          <a:prstGeom prst="rect">
            <a:avLst/>
          </a:prstGeom>
        </p:spPr>
      </p:pic>
      <p:pic>
        <p:nvPicPr>
          <p:cNvPr id="38" name="Graphic 41">
            <a:extLst>
              <a:ext uri="{FF2B5EF4-FFF2-40B4-BE49-F238E27FC236}">
                <a16:creationId xmlns:a16="http://schemas.microsoft.com/office/drawing/2014/main" id="{D7F1D832-68C7-29F0-A99C-EC3CFF01F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300326" y="5660467"/>
            <a:ext cx="501542" cy="501542"/>
          </a:xfrm>
          <a:prstGeom prst="rect">
            <a:avLst/>
          </a:prstGeom>
        </p:spPr>
      </p:pic>
      <p:pic>
        <p:nvPicPr>
          <p:cNvPr id="39" name="Graphic 43">
            <a:extLst>
              <a:ext uri="{FF2B5EF4-FFF2-40B4-BE49-F238E27FC236}">
                <a16:creationId xmlns:a16="http://schemas.microsoft.com/office/drawing/2014/main" id="{6E52BB83-8260-73E9-7459-617537508A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282371" y="5659615"/>
            <a:ext cx="535916" cy="535916"/>
          </a:xfrm>
          <a:prstGeom prst="rect">
            <a:avLst/>
          </a:prstGeom>
        </p:spPr>
      </p:pic>
      <p:pic>
        <p:nvPicPr>
          <p:cNvPr id="40" name="Graphic 46">
            <a:extLst>
              <a:ext uri="{FF2B5EF4-FFF2-40B4-BE49-F238E27FC236}">
                <a16:creationId xmlns:a16="http://schemas.microsoft.com/office/drawing/2014/main" id="{79FC0E2B-3F9C-07F7-44E9-A080CF9DE5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136438" y="5698000"/>
            <a:ext cx="501543" cy="501543"/>
          </a:xfrm>
          <a:prstGeom prst="rect">
            <a:avLst/>
          </a:prstGeom>
        </p:spPr>
      </p:pic>
      <p:pic>
        <p:nvPicPr>
          <p:cNvPr id="41" name="Graphic 45">
            <a:extLst>
              <a:ext uri="{FF2B5EF4-FFF2-40B4-BE49-F238E27FC236}">
                <a16:creationId xmlns:a16="http://schemas.microsoft.com/office/drawing/2014/main" id="{0ED96CE1-4F36-C932-7C1B-6D9FC21B5C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957941" y="5699992"/>
            <a:ext cx="501542" cy="501542"/>
          </a:xfrm>
          <a:prstGeom prst="rect">
            <a:avLst/>
          </a:prstGeom>
        </p:spPr>
      </p:pic>
      <p:pic>
        <p:nvPicPr>
          <p:cNvPr id="42" name="Graphic 22">
            <a:extLst>
              <a:ext uri="{FF2B5EF4-FFF2-40B4-BE49-F238E27FC236}">
                <a16:creationId xmlns:a16="http://schemas.microsoft.com/office/drawing/2014/main" id="{C6CC65E4-8777-7AA4-7337-BD03CFBA8B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478823" y="5705588"/>
            <a:ext cx="456421" cy="456421"/>
          </a:xfrm>
          <a:prstGeom prst="rect">
            <a:avLst/>
          </a:prstGeom>
        </p:spPr>
      </p:pic>
      <p:pic>
        <p:nvPicPr>
          <p:cNvPr id="43" name="Graphic 44">
            <a:extLst>
              <a:ext uri="{FF2B5EF4-FFF2-40B4-BE49-F238E27FC236}">
                <a16:creationId xmlns:a16="http://schemas.microsoft.com/office/drawing/2014/main" id="{6CB7ED9F-B9C6-F11C-2C84-FB314E7776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0454424" y="4051999"/>
            <a:ext cx="485162" cy="485162"/>
          </a:xfrm>
          <a:prstGeom prst="rect">
            <a:avLst/>
          </a:prstGeom>
        </p:spPr>
      </p:pic>
      <p:pic>
        <p:nvPicPr>
          <p:cNvPr id="44" name="Graphic 42">
            <a:extLst>
              <a:ext uri="{FF2B5EF4-FFF2-40B4-BE49-F238E27FC236}">
                <a16:creationId xmlns:a16="http://schemas.microsoft.com/office/drawing/2014/main" id="{EDDFC611-3046-14CE-F6BF-A3800DEF82F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755839" y="5671496"/>
            <a:ext cx="501542" cy="501542"/>
          </a:xfrm>
          <a:prstGeom prst="rect">
            <a:avLst/>
          </a:prstGeom>
        </p:spPr>
      </p:pic>
      <p:sp>
        <p:nvSpPr>
          <p:cNvPr id="46" name="BlokTextu 45">
            <a:extLst>
              <a:ext uri="{FF2B5EF4-FFF2-40B4-BE49-F238E27FC236}">
                <a16:creationId xmlns:a16="http://schemas.microsoft.com/office/drawing/2014/main" id="{B86B683E-EB7F-ECF8-B6F5-041BC78DDD96}"/>
              </a:ext>
            </a:extLst>
          </p:cNvPr>
          <p:cNvSpPr txBox="1"/>
          <p:nvPr/>
        </p:nvSpPr>
        <p:spPr>
          <a:xfrm>
            <a:off x="7938418" y="2623391"/>
            <a:ext cx="35242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k-SK" sz="800" dirty="0"/>
              <a:t>* Zahŕňa: vládne alebo verejné služby; neziskové//charitatívne/náboženské organizácie; ostatné priemyselné odvetvia; ostatné pododvetvia dopravy, logistiky a automobilového priemyslu; vzdelávacie inštitúcie; poľnohospodárstvo a rybolov</a:t>
            </a:r>
          </a:p>
        </p:txBody>
      </p:sp>
      <p:pic>
        <p:nvPicPr>
          <p:cNvPr id="47" name="Graphic 18">
            <a:extLst>
              <a:ext uri="{FF2B5EF4-FFF2-40B4-BE49-F238E27FC236}">
                <a16:creationId xmlns:a16="http://schemas.microsoft.com/office/drawing/2014/main" id="{965F0292-4228-DF0C-D682-0FE924EDE649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-10250" t="15299" r="10250" b="-17415"/>
          <a:stretch/>
        </p:blipFill>
        <p:spPr>
          <a:xfrm>
            <a:off x="10363200" y="0"/>
            <a:ext cx="1828799" cy="16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B70DDD1-988C-2A66-0EA7-EC1C5AB8665F}"/>
              </a:ext>
            </a:extLst>
          </p:cNvPr>
          <p:cNvGrpSpPr/>
          <p:nvPr/>
        </p:nvGrpSpPr>
        <p:grpSpPr>
          <a:xfrm>
            <a:off x="-1" y="3389"/>
            <a:ext cx="12192000" cy="6414893"/>
            <a:chOff x="-1" y="3389"/>
            <a:chExt cx="12192000" cy="641489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DF7F914-9BD5-67CD-3DC6-9AE3EA600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-1" y="3389"/>
              <a:ext cx="12191997" cy="3111601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36A3280-1172-1684-4AFC-B12FA75C8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703242" y="5110224"/>
              <a:ext cx="8488757" cy="130805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E1F4BB-39BD-8099-6EBC-C6EEA8E49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Arial"/>
                <a:cs typeface="Arial"/>
              </a:rPr>
              <a:t>Porovnanie podľa veľkosti firiem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813D14-EBA7-4745-DC9B-988B2EB3AFD1}"/>
              </a:ext>
            </a:extLst>
          </p:cNvPr>
          <p:cNvGrpSpPr/>
          <p:nvPr/>
        </p:nvGrpSpPr>
        <p:grpSpPr>
          <a:xfrm>
            <a:off x="873279" y="2400420"/>
            <a:ext cx="10424153" cy="2057159"/>
            <a:chOff x="873279" y="2400420"/>
            <a:chExt cx="10424153" cy="2057159"/>
          </a:xfrm>
        </p:grpSpPr>
        <p:graphicFrame>
          <p:nvGraphicFramePr>
            <p:cNvPr id="36" name="Chart 35">
              <a:extLst>
                <a:ext uri="{FF2B5EF4-FFF2-40B4-BE49-F238E27FC236}">
                  <a16:creationId xmlns:a16="http://schemas.microsoft.com/office/drawing/2014/main" id="{055DA160-CB4A-D321-1FE7-4154A132785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03345978"/>
                </p:ext>
              </p:extLst>
            </p:nvPr>
          </p:nvGraphicFramePr>
          <p:xfrm>
            <a:off x="961507" y="3039704"/>
            <a:ext cx="1412599" cy="1417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EC64105-3B92-4DC8-9589-7CE25C5E9DBC}"/>
                </a:ext>
              </a:extLst>
            </p:cNvPr>
            <p:cNvSpPr txBox="1"/>
            <p:nvPr/>
          </p:nvSpPr>
          <p:spPr>
            <a:xfrm>
              <a:off x="873279" y="2402176"/>
              <a:ext cx="1589057" cy="49244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sk-SK" sz="1900" b="1" dirty="0">
                  <a:latin typeface="Arial" panose="020B0604020202020204" pitchFamily="34" charset="0"/>
                  <a:cs typeface="Arial" panose="020B0604020202020204" pitchFamily="34" charset="0"/>
                </a:rPr>
                <a:t>Menej ako 10</a:t>
              </a:r>
              <a:r>
                <a:rPr lang="en-US" sz="19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zamestnancov</a:t>
              </a:r>
              <a:endParaRPr lang="en-US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1" name="Chart 30">
              <a:extLst>
                <a:ext uri="{FF2B5EF4-FFF2-40B4-BE49-F238E27FC236}">
                  <a16:creationId xmlns:a16="http://schemas.microsoft.com/office/drawing/2014/main" id="{C435BCB5-F990-A4E6-5EF9-9DDB2CD2666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01358534"/>
                </p:ext>
              </p:extLst>
            </p:nvPr>
          </p:nvGraphicFramePr>
          <p:xfrm>
            <a:off x="2697312" y="3039704"/>
            <a:ext cx="1412599" cy="1417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F528D1-26EF-C966-3C10-72AED8A32659}"/>
                </a:ext>
              </a:extLst>
            </p:cNvPr>
            <p:cNvSpPr txBox="1"/>
            <p:nvPr/>
          </p:nvSpPr>
          <p:spPr>
            <a:xfrm>
              <a:off x="2610227" y="2402175"/>
              <a:ext cx="1589057" cy="49244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900" b="1" dirty="0">
                  <a:latin typeface="Arial" panose="020B0604020202020204" pitchFamily="34" charset="0"/>
                  <a:cs typeface="Arial" panose="020B0604020202020204" pitchFamily="34" charset="0"/>
                </a:rPr>
                <a:t>10 - 49 </a:t>
              </a:r>
              <a:r>
                <a:rPr lang="sk-SK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zamestnancov</a:t>
              </a:r>
              <a:endParaRPr lang="en-US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BA59E66A-4F26-CA3D-49EE-66507B8EF0C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11350183"/>
                </p:ext>
              </p:extLst>
            </p:nvPr>
          </p:nvGraphicFramePr>
          <p:xfrm>
            <a:off x="4430585" y="3039704"/>
            <a:ext cx="1412599" cy="1417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A966DB-B4F3-3347-399C-14C59BC85E2B}"/>
                </a:ext>
              </a:extLst>
            </p:cNvPr>
            <p:cNvSpPr txBox="1"/>
            <p:nvPr/>
          </p:nvSpPr>
          <p:spPr>
            <a:xfrm>
              <a:off x="4350026" y="2402174"/>
              <a:ext cx="1589057" cy="49244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900" b="1" dirty="0">
                  <a:latin typeface="Arial" panose="020B0604020202020204" pitchFamily="34" charset="0"/>
                  <a:cs typeface="Arial" panose="020B0604020202020204" pitchFamily="34" charset="0"/>
                </a:rPr>
                <a:t>50 - 249 </a:t>
              </a:r>
              <a:r>
                <a:rPr lang="sk-SK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zamestnancov</a:t>
              </a:r>
              <a:endParaRPr lang="en-US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C2026349-FDCE-1128-7105-4FB1FB92D5F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2127103"/>
                </p:ext>
              </p:extLst>
            </p:nvPr>
          </p:nvGraphicFramePr>
          <p:xfrm>
            <a:off x="6206123" y="3039704"/>
            <a:ext cx="1412599" cy="1417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452B2F-C7D7-F734-EA34-8AFE8EDDB5B9}"/>
                </a:ext>
              </a:extLst>
            </p:cNvPr>
            <p:cNvSpPr txBox="1"/>
            <p:nvPr/>
          </p:nvSpPr>
          <p:spPr>
            <a:xfrm>
              <a:off x="6132089" y="2402173"/>
              <a:ext cx="1589057" cy="49244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900" b="1" dirty="0">
                  <a:latin typeface="Arial" panose="020B0604020202020204" pitchFamily="34" charset="0"/>
                  <a:cs typeface="Arial" panose="020B0604020202020204" pitchFamily="34" charset="0"/>
                </a:rPr>
                <a:t>250 - 999 </a:t>
              </a:r>
              <a:r>
                <a:rPr lang="sk-SK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zamestnancov</a:t>
              </a:r>
              <a:endParaRPr lang="en-US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351F884C-D72D-B6E8-FFF3-50A61DDB56D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00987631"/>
                </p:ext>
              </p:extLst>
            </p:nvPr>
          </p:nvGraphicFramePr>
          <p:xfrm>
            <a:off x="8014044" y="3039704"/>
            <a:ext cx="1412599" cy="1417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19BFC8-E5A1-BE83-B8B3-181BDE978C07}"/>
                </a:ext>
              </a:extLst>
            </p:cNvPr>
            <p:cNvSpPr txBox="1"/>
            <p:nvPr/>
          </p:nvSpPr>
          <p:spPr>
            <a:xfrm>
              <a:off x="7946534" y="2402172"/>
              <a:ext cx="1589057" cy="49244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900" b="1" dirty="0">
                  <a:latin typeface="Arial" panose="020B0604020202020204" pitchFamily="34" charset="0"/>
                  <a:cs typeface="Arial" panose="020B0604020202020204" pitchFamily="34" charset="0"/>
                </a:rPr>
                <a:t>1,000 - 4,999 </a:t>
              </a:r>
              <a:r>
                <a:rPr lang="sk-SK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zamestnancov</a:t>
              </a:r>
              <a:endParaRPr lang="en-US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C5ED1EA9-FECE-4616-5835-1D592E67C14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06103091"/>
                </p:ext>
              </p:extLst>
            </p:nvPr>
          </p:nvGraphicFramePr>
          <p:xfrm>
            <a:off x="9796605" y="3039704"/>
            <a:ext cx="1412599" cy="1417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306107-E1A8-33F5-AD8A-7AE8D770C45C}"/>
                </a:ext>
              </a:extLst>
            </p:cNvPr>
            <p:cNvSpPr txBox="1"/>
            <p:nvPr/>
          </p:nvSpPr>
          <p:spPr>
            <a:xfrm>
              <a:off x="9708375" y="2400420"/>
              <a:ext cx="1589057" cy="49244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900" b="1" dirty="0">
                  <a:latin typeface="Arial" panose="020B0604020202020204" pitchFamily="34" charset="0"/>
                  <a:cs typeface="Arial" panose="020B0604020202020204" pitchFamily="34" charset="0"/>
                </a:rPr>
                <a:t>5,000+</a:t>
              </a:r>
              <a:br>
                <a:rPr lang="en-US" sz="19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k-SK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zamestnancov</a:t>
              </a:r>
              <a:endParaRPr lang="en-US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48FE2B2-F4D6-1AFB-7369-4030B535584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4" name="Triangle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4F85A21-3E16-4A81-5FF1-EE0EDCE617E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F398FAB-7983-50DC-5DDC-1DE8A59FFEE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>
              <a:hlinkClick r:id="rId13" action="ppaction://hlinksldjump"/>
              <a:extLst>
                <a:ext uri="{FF2B5EF4-FFF2-40B4-BE49-F238E27FC236}">
                  <a16:creationId xmlns:a16="http://schemas.microsoft.com/office/drawing/2014/main" id="{B8A9BF94-974E-BA78-DBD7-D145498A72D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904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2B53DE-3C0E-F12F-BD01-B78DAB85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Porovnanie podľa regiónov</a:t>
            </a:r>
          </a:p>
        </p:txBody>
      </p:sp>
      <p:pic>
        <p:nvPicPr>
          <p:cNvPr id="5" name="Zástupný objekt pre obsah 4" descr="Obrázok, na ktorom je text, snímka obrazovky, mapa&#10;&#10;Automaticky generovaný popis">
            <a:extLst>
              <a:ext uri="{FF2B5EF4-FFF2-40B4-BE49-F238E27FC236}">
                <a16:creationId xmlns:a16="http://schemas.microsoft.com/office/drawing/2014/main" id="{A29831BA-9A07-CBBA-6B61-DC26D5558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4791" y="2525138"/>
            <a:ext cx="7922418" cy="3456815"/>
          </a:xfr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35F6DC10-392F-1264-12C0-733A89DFCCFF}"/>
              </a:ext>
            </a:extLst>
          </p:cNvPr>
          <p:cNvSpPr txBox="1"/>
          <p:nvPr/>
        </p:nvSpPr>
        <p:spPr>
          <a:xfrm>
            <a:off x="1019175" y="1601808"/>
            <a:ext cx="104841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Na Slovensku prevláda pozitívna náborová vlna, pretože vo všetkých regiónoch budú zamestnávatelia viac ľudí prijímať ako prepúšťať. </a:t>
            </a:r>
            <a:r>
              <a:rPr lang="sk-SK" b="1" dirty="0"/>
              <a:t>V tomto kvartály je najsilnejší nábor na západnom Slovensku, kde čistý index práce je +18 %. Podobne dobre si vedie aj stredné Slovensko.</a:t>
            </a:r>
          </a:p>
        </p:txBody>
      </p:sp>
    </p:spTree>
    <p:extLst>
      <p:ext uri="{BB962C8B-B14F-4D97-AF65-F5344CB8AC3E}">
        <p14:creationId xmlns:p14="http://schemas.microsoft.com/office/powerpoint/2010/main" val="259654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F0DDA-3208-F9B4-0922-49070551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rial"/>
                <a:cs typeface="Arial"/>
              </a:rPr>
              <a:t>Globálne náborové plány na </a:t>
            </a:r>
            <a:r>
              <a:rPr lang="sk-SK" b="1" dirty="0">
                <a:latin typeface="Arial"/>
                <a:cs typeface="Arial"/>
              </a:rPr>
              <a:t>júl až september 2024</a:t>
            </a:r>
            <a:endParaRPr lang="en-US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03AE5D-BC42-14A0-1C63-7747338F1E89}"/>
              </a:ext>
            </a:extLst>
          </p:cNvPr>
          <p:cNvGrpSpPr/>
          <p:nvPr/>
        </p:nvGrpSpPr>
        <p:grpSpPr>
          <a:xfrm>
            <a:off x="1014498" y="1827523"/>
            <a:ext cx="2649050" cy="3952418"/>
            <a:chOff x="1014498" y="1838922"/>
            <a:chExt cx="2649050" cy="3952418"/>
          </a:xfrm>
        </p:grpSpPr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0AB55785-D5D9-BF26-F392-69C066AC2927}"/>
                </a:ext>
              </a:extLst>
            </p:cNvPr>
            <p:cNvSpPr txBox="1"/>
            <p:nvPr/>
          </p:nvSpPr>
          <p:spPr>
            <a:xfrm>
              <a:off x="1019175" y="1838922"/>
              <a:ext cx="2644372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k-SK" sz="1900" b="1" dirty="0">
                  <a:solidFill>
                    <a:srgbClr val="B43700"/>
                  </a:solidFill>
                  <a:latin typeface="Arial"/>
                  <a:cs typeface="Arial"/>
                </a:rPr>
                <a:t>Sezónne očistený čistý index trhu práce </a:t>
              </a:r>
              <a:endParaRPr lang="en-US" sz="1900" b="1" dirty="0">
                <a:solidFill>
                  <a:srgbClr val="B43700"/>
                </a:solidFill>
                <a:latin typeface="Arial"/>
                <a:cs typeface="Arial"/>
              </a:endParaRP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A4915729-1627-3E6C-B8B2-FFBF73D03F48}"/>
                </a:ext>
              </a:extLst>
            </p:cNvPr>
            <p:cNvSpPr txBox="1"/>
            <p:nvPr/>
          </p:nvSpPr>
          <p:spPr>
            <a:xfrm>
              <a:off x="1587114" y="3051162"/>
              <a:ext cx="2076434" cy="6309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3000" dirty="0">
                  <a:solidFill>
                    <a:schemeClr val="accent1"/>
                  </a:solidFill>
                  <a:latin typeface="Arial"/>
                  <a:cs typeface="Arial"/>
                </a:rPr>
                <a:t>35%</a:t>
              </a:r>
              <a:r>
                <a:rPr lang="en-US" sz="1500" dirty="0">
                  <a:solidFill>
                    <a:schemeClr val="accent1"/>
                  </a:solidFill>
                  <a:latin typeface="Arial"/>
                  <a:cs typeface="Arial"/>
                </a:rPr>
                <a:t> </a:t>
              </a:r>
              <a:r>
                <a:rPr lang="sk-SK" sz="1500" dirty="0">
                  <a:solidFill>
                    <a:schemeClr val="accent1"/>
                  </a:solidFill>
                  <a:latin typeface="Arial"/>
                  <a:cs typeface="Arial"/>
                </a:rPr>
                <a:t>Kostarika</a:t>
              </a:r>
              <a:br>
                <a:rPr 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k-SK" sz="1100" b="1" dirty="0">
                  <a:latin typeface="Arial"/>
                  <a:cs typeface="Arial"/>
                </a:rPr>
                <a:t>Najsilnejší index</a:t>
              </a:r>
              <a:endParaRPr lang="en-US" sz="1100" b="1" dirty="0">
                <a:latin typeface="Arial"/>
                <a:cs typeface="Arial"/>
              </a:endParaRPr>
            </a:p>
          </p:txBody>
        </p: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470765DC-09AE-F5B4-ED85-16DEBF15F09E}"/>
                </a:ext>
              </a:extLst>
            </p:cNvPr>
            <p:cNvSpPr txBox="1"/>
            <p:nvPr/>
          </p:nvSpPr>
          <p:spPr>
            <a:xfrm>
              <a:off x="1587114" y="3962022"/>
              <a:ext cx="2076433" cy="6309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3000" dirty="0">
                  <a:solidFill>
                    <a:schemeClr val="accent4"/>
                  </a:solidFill>
                  <a:latin typeface="Arial"/>
                  <a:cs typeface="Arial"/>
                </a:rPr>
                <a:t>22%</a:t>
              </a:r>
              <a:r>
                <a:rPr lang="en-US" sz="1500" dirty="0">
                  <a:solidFill>
                    <a:schemeClr val="accent4"/>
                  </a:solidFill>
                  <a:latin typeface="Arial"/>
                  <a:cs typeface="Arial"/>
                </a:rPr>
                <a:t> Global</a:t>
              </a:r>
              <a:b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k-SK" sz="1100" b="1" dirty="0">
                  <a:latin typeface="Arial"/>
                  <a:cs typeface="Arial"/>
                </a:rPr>
                <a:t>Priemerný index</a:t>
              </a:r>
              <a:endParaRPr lang="en-US" sz="1100" b="1" dirty="0">
                <a:latin typeface="Arial"/>
                <a:cs typeface="Arial"/>
              </a:endParaRPr>
            </a:p>
          </p:txBody>
        </p: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03FE841C-04B1-A22B-F0B2-34734B1C7C4D}"/>
                </a:ext>
              </a:extLst>
            </p:cNvPr>
            <p:cNvSpPr txBox="1"/>
            <p:nvPr/>
          </p:nvSpPr>
          <p:spPr>
            <a:xfrm>
              <a:off x="1018318" y="4929566"/>
              <a:ext cx="2076433" cy="86177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3000" dirty="0">
                  <a:solidFill>
                    <a:schemeClr val="accent3"/>
                  </a:solidFill>
                  <a:latin typeface="Arial"/>
                  <a:cs typeface="Arial"/>
                </a:rPr>
                <a:t>	  3%</a:t>
              </a:r>
              <a:r>
                <a:rPr lang="en-US" sz="1500" dirty="0">
                  <a:solidFill>
                    <a:schemeClr val="accent3"/>
                  </a:solidFill>
                  <a:latin typeface="Arial"/>
                  <a:cs typeface="Arial"/>
                </a:rPr>
                <a:t> </a:t>
              </a:r>
              <a:br>
                <a:rPr lang="en-US" sz="1500" dirty="0">
                  <a:solidFill>
                    <a:schemeClr val="accent3"/>
                  </a:solidFill>
                  <a:latin typeface="Arial"/>
                  <a:cs typeface="Arial"/>
                </a:rPr>
              </a:br>
              <a:r>
                <a:rPr lang="en-US" sz="1500" dirty="0">
                  <a:solidFill>
                    <a:schemeClr val="accent3"/>
                  </a:solidFill>
                  <a:latin typeface="Arial"/>
                  <a:cs typeface="Arial"/>
                </a:rPr>
                <a:t>Argent</a:t>
              </a:r>
              <a:r>
                <a:rPr lang="sk-SK" sz="1500" dirty="0" err="1">
                  <a:solidFill>
                    <a:schemeClr val="accent3"/>
                  </a:solidFill>
                  <a:latin typeface="Arial"/>
                  <a:cs typeface="Arial"/>
                </a:rPr>
                <a:t>ína</a:t>
              </a:r>
              <a:r>
                <a:rPr lang="en-US" sz="1500" dirty="0">
                  <a:solidFill>
                    <a:schemeClr val="accent3"/>
                  </a:solidFill>
                  <a:latin typeface="Arial"/>
                  <a:cs typeface="Arial"/>
                </a:rPr>
                <a:t> a R</a:t>
              </a:r>
              <a:r>
                <a:rPr lang="sk-SK" sz="1500" dirty="0" err="1">
                  <a:solidFill>
                    <a:schemeClr val="accent3"/>
                  </a:solidFill>
                  <a:latin typeface="Arial"/>
                  <a:cs typeface="Arial"/>
                </a:rPr>
                <a:t>umunsko</a:t>
              </a:r>
              <a:r>
                <a:rPr lang="en-US" sz="15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1100" b="1" dirty="0">
                  <a:latin typeface="Arial"/>
                  <a:cs typeface="Arial"/>
                </a:rPr>
                <a:t>Najnižší index</a:t>
              </a:r>
              <a:endParaRPr lang="en-US" sz="1100" b="1" dirty="0">
                <a:latin typeface="Arial"/>
                <a:cs typeface="Arial"/>
              </a:endParaRP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EC73BAC-C427-BF34-0F62-F18398324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019175" y="3165242"/>
              <a:ext cx="454896" cy="454896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5CF7A40-CE20-C60D-D47D-9956B1C98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019175" y="4047167"/>
              <a:ext cx="454896" cy="454896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6252214-89F6-97CA-4AB5-EB9BC85A8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14498" y="4897812"/>
              <a:ext cx="454896" cy="45489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4639D9-3280-D152-1B66-28851A89A64D}"/>
              </a:ext>
            </a:extLst>
          </p:cNvPr>
          <p:cNvGrpSpPr/>
          <p:nvPr/>
        </p:nvGrpSpPr>
        <p:grpSpPr>
          <a:xfrm>
            <a:off x="3982856" y="1878108"/>
            <a:ext cx="7185488" cy="3640042"/>
            <a:chOff x="3982856" y="1878108"/>
            <a:chExt cx="7185488" cy="364004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7EB3B1B-84EF-0479-F86F-BE7AEBB7FAD0}"/>
                </a:ext>
              </a:extLst>
            </p:cNvPr>
            <p:cNvGrpSpPr/>
            <p:nvPr/>
          </p:nvGrpSpPr>
          <p:grpSpPr>
            <a:xfrm>
              <a:off x="3982856" y="1878108"/>
              <a:ext cx="2282932" cy="3640042"/>
              <a:chOff x="3982856" y="1878108"/>
              <a:chExt cx="2282932" cy="3640042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CEC809E-F1DA-0531-ED7E-A0E2DA714AE7}"/>
                  </a:ext>
                </a:extLst>
              </p:cNvPr>
              <p:cNvSpPr/>
              <p:nvPr/>
            </p:nvSpPr>
            <p:spPr>
              <a:xfrm>
                <a:off x="3982856" y="1878108"/>
                <a:ext cx="2282932" cy="22691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6FE3854-C5A5-1907-DC2E-4AED790509CE}"/>
                  </a:ext>
                </a:extLst>
              </p:cNvPr>
              <p:cNvSpPr/>
              <p:nvPr/>
            </p:nvSpPr>
            <p:spPr>
              <a:xfrm>
                <a:off x="3982856" y="2141633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7923665-741A-754C-2D5F-5E2AADCC777E}"/>
                  </a:ext>
                </a:extLst>
              </p:cNvPr>
              <p:cNvSpPr/>
              <p:nvPr/>
            </p:nvSpPr>
            <p:spPr>
              <a:xfrm>
                <a:off x="3982856" y="2405158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8061DD4-3C0F-63F1-DAA2-2441A06DD3EA}"/>
                  </a:ext>
                </a:extLst>
              </p:cNvPr>
              <p:cNvSpPr/>
              <p:nvPr/>
            </p:nvSpPr>
            <p:spPr>
              <a:xfrm>
                <a:off x="3982856" y="2665508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93108CF-94A1-1EC8-09E9-91C114789EA2}"/>
                  </a:ext>
                </a:extLst>
              </p:cNvPr>
              <p:cNvSpPr/>
              <p:nvPr/>
            </p:nvSpPr>
            <p:spPr>
              <a:xfrm>
                <a:off x="3982856" y="2929033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CF5C66D-126F-55D9-5C48-FD54662FD3F1}"/>
                  </a:ext>
                </a:extLst>
              </p:cNvPr>
              <p:cNvSpPr/>
              <p:nvPr/>
            </p:nvSpPr>
            <p:spPr>
              <a:xfrm>
                <a:off x="3982856" y="3192558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B64C527-187A-1C47-AD3F-298ED46C850F}"/>
                  </a:ext>
                </a:extLst>
              </p:cNvPr>
              <p:cNvSpPr/>
              <p:nvPr/>
            </p:nvSpPr>
            <p:spPr>
              <a:xfrm>
                <a:off x="3982856" y="3456083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8A12693-574A-47F1-1404-ED83546D2194}"/>
                  </a:ext>
                </a:extLst>
              </p:cNvPr>
              <p:cNvSpPr/>
              <p:nvPr/>
            </p:nvSpPr>
            <p:spPr>
              <a:xfrm>
                <a:off x="3982856" y="3716433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8F17F78-8E32-93C3-7154-3D28D0A5B13A}"/>
                  </a:ext>
                </a:extLst>
              </p:cNvPr>
              <p:cNvSpPr/>
              <p:nvPr/>
            </p:nvSpPr>
            <p:spPr>
              <a:xfrm>
                <a:off x="3982856" y="3979958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4EDED1F-12AD-F757-5950-4489349E3439}"/>
                  </a:ext>
                </a:extLst>
              </p:cNvPr>
              <p:cNvSpPr/>
              <p:nvPr/>
            </p:nvSpPr>
            <p:spPr>
              <a:xfrm>
                <a:off x="3982856" y="4243483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672E70A-77B2-4161-1241-587B88287C8C}"/>
                  </a:ext>
                </a:extLst>
              </p:cNvPr>
              <p:cNvSpPr/>
              <p:nvPr/>
            </p:nvSpPr>
            <p:spPr>
              <a:xfrm>
                <a:off x="3982856" y="4507008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6675EC2-A730-8565-5EFA-74BF761A486D}"/>
                  </a:ext>
                </a:extLst>
              </p:cNvPr>
              <p:cNvSpPr/>
              <p:nvPr/>
            </p:nvSpPr>
            <p:spPr>
              <a:xfrm>
                <a:off x="3982856" y="4767358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7BF56BD-F3EC-E4A0-0A88-EBB8D33A8069}"/>
                  </a:ext>
                </a:extLst>
              </p:cNvPr>
              <p:cNvSpPr/>
              <p:nvPr/>
            </p:nvSpPr>
            <p:spPr>
              <a:xfrm>
                <a:off x="3982856" y="5030883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8A6EEAC-186B-412E-5E02-DFACBF5B9144}"/>
                  </a:ext>
                </a:extLst>
              </p:cNvPr>
              <p:cNvSpPr/>
              <p:nvPr/>
            </p:nvSpPr>
            <p:spPr>
              <a:xfrm>
                <a:off x="3982856" y="5291233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25ED51EE-CECB-85C9-47C0-7AEA556C77F6}"/>
                </a:ext>
              </a:extLst>
            </p:cNvPr>
            <p:cNvGrpSpPr/>
            <p:nvPr/>
          </p:nvGrpSpPr>
          <p:grpSpPr>
            <a:xfrm>
              <a:off x="4084871" y="1881420"/>
              <a:ext cx="2083449" cy="3625868"/>
              <a:chOff x="4084871" y="1881420"/>
              <a:chExt cx="2083449" cy="3625868"/>
            </a:xfrm>
          </p:grpSpPr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DF91125E-2EBB-BB42-D024-EAC08B259A3F}"/>
                  </a:ext>
                </a:extLst>
              </p:cNvPr>
              <p:cNvSpPr txBox="1"/>
              <p:nvPr/>
            </p:nvSpPr>
            <p:spPr>
              <a:xfrm>
                <a:off x="4084871" y="2156928"/>
                <a:ext cx="86241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Switzerland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67CCB9C-3302-D327-3762-49F932DCC0F5}"/>
                  </a:ext>
                </a:extLst>
              </p:cNvPr>
              <p:cNvSpPr txBox="1"/>
              <p:nvPr/>
            </p:nvSpPr>
            <p:spPr>
              <a:xfrm>
                <a:off x="5834895" y="2156928"/>
                <a:ext cx="333425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34%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E09CAF9-F236-B573-FEA0-B4F94DC5F3D4}"/>
                  </a:ext>
                </a:extLst>
              </p:cNvPr>
              <p:cNvSpPr txBox="1"/>
              <p:nvPr/>
            </p:nvSpPr>
            <p:spPr>
              <a:xfrm>
                <a:off x="4084871" y="2417983"/>
                <a:ext cx="817531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Guatemala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7EDDEA4-8F2B-4052-776A-EF8BAEF9BFB7}"/>
                  </a:ext>
                </a:extLst>
              </p:cNvPr>
              <p:cNvSpPr txBox="1"/>
              <p:nvPr/>
            </p:nvSpPr>
            <p:spPr>
              <a:xfrm>
                <a:off x="5834894" y="2417983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32%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B9713F1-B83A-EDA9-3FE5-8E91AB5452DF}"/>
                  </a:ext>
                </a:extLst>
              </p:cNvPr>
              <p:cNvSpPr txBox="1"/>
              <p:nvPr/>
            </p:nvSpPr>
            <p:spPr>
              <a:xfrm>
                <a:off x="4084871" y="2682845"/>
                <a:ext cx="528991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Mexico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062E05BA-D207-C60F-63C9-BFE4171C103C}"/>
                  </a:ext>
                </a:extLst>
              </p:cNvPr>
              <p:cNvSpPr txBox="1"/>
              <p:nvPr/>
            </p:nvSpPr>
            <p:spPr>
              <a:xfrm>
                <a:off x="5834894" y="2682845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r"/>
                <a:r>
                  <a:rPr lang="en-US" sz="1300">
                    <a:latin typeface="Arial"/>
                    <a:cs typeface="Arial"/>
                  </a:rPr>
                  <a:t>32%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1FF30A2E-1C75-3F72-BE34-E3E81F3F10FC}"/>
                  </a:ext>
                </a:extLst>
              </p:cNvPr>
              <p:cNvSpPr txBox="1"/>
              <p:nvPr/>
            </p:nvSpPr>
            <p:spPr>
              <a:xfrm>
                <a:off x="4084871" y="2945033"/>
                <a:ext cx="899733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South Africa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F2F4889-C472-EB9D-8D06-338C31EAF4DA}"/>
                  </a:ext>
                </a:extLst>
              </p:cNvPr>
              <p:cNvSpPr txBox="1"/>
              <p:nvPr/>
            </p:nvSpPr>
            <p:spPr>
              <a:xfrm>
                <a:off x="5834894" y="2945033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31%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6240B85-4B9B-CD40-493C-E91057852237}"/>
                  </a:ext>
                </a:extLst>
              </p:cNvPr>
              <p:cNvSpPr txBox="1"/>
              <p:nvPr/>
            </p:nvSpPr>
            <p:spPr>
              <a:xfrm>
                <a:off x="4084871" y="3206720"/>
                <a:ext cx="362279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India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8CC08383-1014-1E82-4840-C60AE2A26F0B}"/>
                  </a:ext>
                </a:extLst>
              </p:cNvPr>
              <p:cNvSpPr txBox="1"/>
              <p:nvPr/>
            </p:nvSpPr>
            <p:spPr>
              <a:xfrm>
                <a:off x="5834894" y="3206720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30%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5DEF41EA-68DA-940D-8CD7-B9D4F2E83008}"/>
                  </a:ext>
                </a:extLst>
              </p:cNvPr>
              <p:cNvSpPr txBox="1"/>
              <p:nvPr/>
            </p:nvSpPr>
            <p:spPr>
              <a:xfrm>
                <a:off x="4084871" y="3468908"/>
                <a:ext cx="323807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U.S.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7225230B-9593-7705-176A-2DC621D15652}"/>
                  </a:ext>
                </a:extLst>
              </p:cNvPr>
              <p:cNvSpPr txBox="1"/>
              <p:nvPr/>
            </p:nvSpPr>
            <p:spPr>
              <a:xfrm>
                <a:off x="5834894" y="3468908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30%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A3D71335-71CC-32E5-1839-C5ACCB72EA6A}"/>
                  </a:ext>
                </a:extLst>
              </p:cNvPr>
              <p:cNvSpPr txBox="1"/>
              <p:nvPr/>
            </p:nvSpPr>
            <p:spPr>
              <a:xfrm>
                <a:off x="4084871" y="3733770"/>
                <a:ext cx="436017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China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4725FAF-E895-FB1C-0F4A-0A60E193C800}"/>
                  </a:ext>
                </a:extLst>
              </p:cNvPr>
              <p:cNvSpPr txBox="1"/>
              <p:nvPr/>
            </p:nvSpPr>
            <p:spPr>
              <a:xfrm>
                <a:off x="5834894" y="3733770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28%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23FD66A-F2A2-6F94-1162-DAD7DB335B5C}"/>
                  </a:ext>
                </a:extLst>
              </p:cNvPr>
              <p:cNvSpPr txBox="1"/>
              <p:nvPr/>
            </p:nvSpPr>
            <p:spPr>
              <a:xfrm>
                <a:off x="4084871" y="3995958"/>
                <a:ext cx="123591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The Netherlands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4822052-5659-F418-F176-34DB659751BE}"/>
                  </a:ext>
                </a:extLst>
              </p:cNvPr>
              <p:cNvSpPr txBox="1"/>
              <p:nvPr/>
            </p:nvSpPr>
            <p:spPr>
              <a:xfrm>
                <a:off x="5834894" y="3995958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28%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1F091C6-8F8E-60E9-29AD-E1BF34D7E5B7}"/>
                  </a:ext>
                </a:extLst>
              </p:cNvPr>
              <p:cNvSpPr txBox="1"/>
              <p:nvPr/>
            </p:nvSpPr>
            <p:spPr>
              <a:xfrm>
                <a:off x="4084871" y="4256308"/>
                <a:ext cx="416781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Brazil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13C1B87-9891-4CDC-4555-9C4B58876E29}"/>
                  </a:ext>
                </a:extLst>
              </p:cNvPr>
              <p:cNvSpPr txBox="1"/>
              <p:nvPr/>
            </p:nvSpPr>
            <p:spPr>
              <a:xfrm>
                <a:off x="5834894" y="4256308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27%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51572F1-2890-5836-DFD9-49EAFBE021F3}"/>
                  </a:ext>
                </a:extLst>
              </p:cNvPr>
              <p:cNvSpPr txBox="1"/>
              <p:nvPr/>
            </p:nvSpPr>
            <p:spPr>
              <a:xfrm>
                <a:off x="4084871" y="4517995"/>
                <a:ext cx="602729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Belgium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BC5E559-9735-7195-115C-4FFCFEC406FC}"/>
                  </a:ext>
                </a:extLst>
              </p:cNvPr>
              <p:cNvSpPr txBox="1"/>
              <p:nvPr/>
            </p:nvSpPr>
            <p:spPr>
              <a:xfrm>
                <a:off x="5834894" y="4517995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25%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D4CFA5C-21D6-6F30-9F8B-348E08B634F6}"/>
                  </a:ext>
                </a:extLst>
              </p:cNvPr>
              <p:cNvSpPr txBox="1"/>
              <p:nvPr/>
            </p:nvSpPr>
            <p:spPr>
              <a:xfrm>
                <a:off x="4084871" y="4780183"/>
                <a:ext cx="352661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Peru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8082386-16F7-02F1-3DE8-D984CEBEDAA2}"/>
                  </a:ext>
                </a:extLst>
              </p:cNvPr>
              <p:cNvSpPr txBox="1"/>
              <p:nvPr/>
            </p:nvSpPr>
            <p:spPr>
              <a:xfrm>
                <a:off x="5834894" y="4780183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25%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DB7B4C48-67C6-9C32-3FD7-5CF6E7A4FCDD}"/>
                  </a:ext>
                </a:extLst>
              </p:cNvPr>
              <p:cNvSpPr txBox="1"/>
              <p:nvPr/>
            </p:nvSpPr>
            <p:spPr>
              <a:xfrm>
                <a:off x="4084871" y="5045045"/>
                <a:ext cx="52097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France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03F852D5-D170-5F08-C6C8-321FF7689443}"/>
                  </a:ext>
                </a:extLst>
              </p:cNvPr>
              <p:cNvSpPr txBox="1"/>
              <p:nvPr/>
            </p:nvSpPr>
            <p:spPr>
              <a:xfrm>
                <a:off x="5834894" y="5045045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24%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90A1D78-4C63-6557-20A7-7369C676C262}"/>
                  </a:ext>
                </a:extLst>
              </p:cNvPr>
              <p:cNvSpPr txBox="1"/>
              <p:nvPr/>
            </p:nvSpPr>
            <p:spPr>
              <a:xfrm>
                <a:off x="4084871" y="5307233"/>
                <a:ext cx="585097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Canada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7618FCED-FB50-B25A-3AE1-8B207EBF0097}"/>
                  </a:ext>
                </a:extLst>
              </p:cNvPr>
              <p:cNvSpPr txBox="1"/>
              <p:nvPr/>
            </p:nvSpPr>
            <p:spPr>
              <a:xfrm>
                <a:off x="5834894" y="5307233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23%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C7D43F1F-96C7-B729-241D-F6840E8A725E}"/>
                  </a:ext>
                </a:extLst>
              </p:cNvPr>
              <p:cNvSpPr txBox="1"/>
              <p:nvPr/>
            </p:nvSpPr>
            <p:spPr>
              <a:xfrm>
                <a:off x="4084871" y="1881420"/>
                <a:ext cx="9249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Costa Rica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7684FEA-C808-90D3-0502-58643F7B3F0C}"/>
                  </a:ext>
                </a:extLst>
              </p:cNvPr>
              <p:cNvSpPr txBox="1"/>
              <p:nvPr/>
            </p:nvSpPr>
            <p:spPr>
              <a:xfrm>
                <a:off x="5809246" y="1881420"/>
                <a:ext cx="3590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35%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37F4EF0-B123-AE8A-B125-C5E18F8B7F8B}"/>
                </a:ext>
              </a:extLst>
            </p:cNvPr>
            <p:cNvGrpSpPr/>
            <p:nvPr/>
          </p:nvGrpSpPr>
          <p:grpSpPr>
            <a:xfrm>
              <a:off x="6434134" y="1878108"/>
              <a:ext cx="2282932" cy="3640042"/>
              <a:chOff x="6434134" y="1878108"/>
              <a:chExt cx="2282932" cy="3640042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AF1D6EA8-CA6D-F49B-09B6-E8852E29DD7A}"/>
                  </a:ext>
                </a:extLst>
              </p:cNvPr>
              <p:cNvSpPr/>
              <p:nvPr/>
            </p:nvSpPr>
            <p:spPr>
              <a:xfrm>
                <a:off x="6434134" y="1878108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1BE3B3B0-830F-996C-CA99-AC2508B45A70}"/>
                  </a:ext>
                </a:extLst>
              </p:cNvPr>
              <p:cNvSpPr/>
              <p:nvPr/>
            </p:nvSpPr>
            <p:spPr>
              <a:xfrm>
                <a:off x="6434134" y="2141633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E02750AC-6318-6888-AA95-5EF1BC9D8DC9}"/>
                  </a:ext>
                </a:extLst>
              </p:cNvPr>
              <p:cNvSpPr/>
              <p:nvPr/>
            </p:nvSpPr>
            <p:spPr>
              <a:xfrm>
                <a:off x="6434134" y="2405158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576643A8-22BE-30C5-B45B-C23EA4A01DDC}"/>
                  </a:ext>
                </a:extLst>
              </p:cNvPr>
              <p:cNvSpPr/>
              <p:nvPr/>
            </p:nvSpPr>
            <p:spPr>
              <a:xfrm>
                <a:off x="6434134" y="2665508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3F0EFC20-68F2-37F1-E43A-CDF2C1B74503}"/>
                  </a:ext>
                </a:extLst>
              </p:cNvPr>
              <p:cNvSpPr/>
              <p:nvPr/>
            </p:nvSpPr>
            <p:spPr>
              <a:xfrm>
                <a:off x="6434134" y="2929033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62C85EC-7692-2973-7D8B-71725A85DC71}"/>
                  </a:ext>
                </a:extLst>
              </p:cNvPr>
              <p:cNvSpPr/>
              <p:nvPr/>
            </p:nvSpPr>
            <p:spPr>
              <a:xfrm>
                <a:off x="6434134" y="3192558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45105EF3-37E2-E3F5-26C0-448713B779DF}"/>
                  </a:ext>
                </a:extLst>
              </p:cNvPr>
              <p:cNvSpPr/>
              <p:nvPr/>
            </p:nvSpPr>
            <p:spPr>
              <a:xfrm>
                <a:off x="6434134" y="3456083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68A9BFFF-E452-9DE4-C29B-6E301DC74BC9}"/>
                  </a:ext>
                </a:extLst>
              </p:cNvPr>
              <p:cNvSpPr/>
              <p:nvPr/>
            </p:nvSpPr>
            <p:spPr>
              <a:xfrm>
                <a:off x="6434134" y="3716433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DFE87C71-7D89-183A-40C0-ED122CA453B1}"/>
                  </a:ext>
                </a:extLst>
              </p:cNvPr>
              <p:cNvSpPr/>
              <p:nvPr/>
            </p:nvSpPr>
            <p:spPr>
              <a:xfrm>
                <a:off x="6434134" y="3979958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4FA065F5-A32C-F32D-8B51-D9FBC5CC895F}"/>
                  </a:ext>
                </a:extLst>
              </p:cNvPr>
              <p:cNvSpPr/>
              <p:nvPr/>
            </p:nvSpPr>
            <p:spPr>
              <a:xfrm>
                <a:off x="6434134" y="4243483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B33FF514-0195-D381-A052-3F47EFFDD5F2}"/>
                  </a:ext>
                </a:extLst>
              </p:cNvPr>
              <p:cNvSpPr/>
              <p:nvPr/>
            </p:nvSpPr>
            <p:spPr>
              <a:xfrm>
                <a:off x="6434134" y="4507008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1D4FBD09-69E8-E441-1A9F-FD2D2FA19DAE}"/>
                  </a:ext>
                </a:extLst>
              </p:cNvPr>
              <p:cNvSpPr/>
              <p:nvPr/>
            </p:nvSpPr>
            <p:spPr>
              <a:xfrm>
                <a:off x="6434134" y="4767358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51C9E37F-2477-CAA6-673D-BE3BF501EEC1}"/>
                  </a:ext>
                </a:extLst>
              </p:cNvPr>
              <p:cNvSpPr/>
              <p:nvPr/>
            </p:nvSpPr>
            <p:spPr>
              <a:xfrm>
                <a:off x="6434134" y="5030883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8167279E-EF01-ACD2-01F9-A7A01777633F}"/>
                  </a:ext>
                </a:extLst>
              </p:cNvPr>
              <p:cNvSpPr/>
              <p:nvPr/>
            </p:nvSpPr>
            <p:spPr>
              <a:xfrm>
                <a:off x="6434134" y="5291233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8BD3802C-3308-F006-C5DC-C1ECA06B526F}"/>
                </a:ext>
              </a:extLst>
            </p:cNvPr>
            <p:cNvGrpSpPr/>
            <p:nvPr/>
          </p:nvGrpSpPr>
          <p:grpSpPr>
            <a:xfrm>
              <a:off x="6536149" y="1878108"/>
              <a:ext cx="2083449" cy="3637418"/>
              <a:chOff x="4084871" y="1878108"/>
              <a:chExt cx="2083449" cy="3637418"/>
            </a:xfrm>
          </p:grpSpPr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FD7164E3-A41C-389C-921E-EADE9116E82B}"/>
                  </a:ext>
                </a:extLst>
              </p:cNvPr>
              <p:cNvSpPr txBox="1"/>
              <p:nvPr/>
            </p:nvSpPr>
            <p:spPr>
              <a:xfrm>
                <a:off x="4084871" y="1878108"/>
                <a:ext cx="687689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Germany</a:t>
                </a:r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6C09A7BC-5F2E-CA1C-2240-07BD95CC6C88}"/>
                  </a:ext>
                </a:extLst>
              </p:cNvPr>
              <p:cNvSpPr txBox="1"/>
              <p:nvPr/>
            </p:nvSpPr>
            <p:spPr>
              <a:xfrm>
                <a:off x="5834894" y="1878108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23%</a:t>
                </a:r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D084ED06-E7EF-FD16-65B7-33CE62241646}"/>
                  </a:ext>
                </a:extLst>
              </p:cNvPr>
              <p:cNvSpPr txBox="1"/>
              <p:nvPr/>
            </p:nvSpPr>
            <p:spPr>
              <a:xfrm>
                <a:off x="4084871" y="2140296"/>
                <a:ext cx="511358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Ireland</a:t>
                </a:r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E6362101-3C86-396E-FE5F-FD7FCEA4DFD4}"/>
                  </a:ext>
                </a:extLst>
              </p:cNvPr>
              <p:cNvSpPr txBox="1"/>
              <p:nvPr/>
            </p:nvSpPr>
            <p:spPr>
              <a:xfrm>
                <a:off x="5834894" y="2140296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23%</a:t>
                </a:r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31ED8529-E2D2-5DBE-3CE9-FA2801492D9C}"/>
                  </a:ext>
                </a:extLst>
              </p:cNvPr>
              <p:cNvSpPr txBox="1"/>
              <p:nvPr/>
            </p:nvSpPr>
            <p:spPr>
              <a:xfrm>
                <a:off x="4084871" y="2405158"/>
                <a:ext cx="548227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Finland</a:t>
                </a:r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0C4F7F87-CE2C-1501-7E80-CA97AFDE9F13}"/>
                  </a:ext>
                </a:extLst>
              </p:cNvPr>
              <p:cNvSpPr txBox="1"/>
              <p:nvPr/>
            </p:nvSpPr>
            <p:spPr>
              <a:xfrm>
                <a:off x="5834894" y="2405158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22%</a:t>
                </a:r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5A586E6E-99FD-F6B7-F00A-DD2ECC59586B}"/>
                  </a:ext>
                </a:extLst>
              </p:cNvPr>
              <p:cNvSpPr txBox="1"/>
              <p:nvPr/>
            </p:nvSpPr>
            <p:spPr>
              <a:xfrm>
                <a:off x="4084871" y="2667346"/>
                <a:ext cx="565861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Norway</a:t>
                </a:r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1508F128-931E-0537-5EBA-703D651ED93D}"/>
                  </a:ext>
                </a:extLst>
              </p:cNvPr>
              <p:cNvSpPr txBox="1"/>
              <p:nvPr/>
            </p:nvSpPr>
            <p:spPr>
              <a:xfrm>
                <a:off x="5834894" y="2667346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22%</a:t>
                </a:r>
              </a:p>
            </p:txBody>
          </p:sp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CB7E543B-F4FD-47A7-FE0D-F50997B647CD}"/>
                  </a:ext>
                </a:extLst>
              </p:cNvPr>
              <p:cNvSpPr txBox="1"/>
              <p:nvPr/>
            </p:nvSpPr>
            <p:spPr>
              <a:xfrm>
                <a:off x="4084871" y="2929033"/>
                <a:ext cx="519373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Austria</a:t>
                </a:r>
              </a:p>
            </p:txBody>
          </p:sp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13D09725-FD9D-FB57-3EB4-552B337BB6AD}"/>
                  </a:ext>
                </a:extLst>
              </p:cNvPr>
              <p:cNvSpPr txBox="1"/>
              <p:nvPr/>
            </p:nvSpPr>
            <p:spPr>
              <a:xfrm>
                <a:off x="5834894" y="2929033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20%</a:t>
                </a:r>
              </a:p>
            </p:txBody>
          </p:sp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F9F1F85D-4578-2FA9-C20A-ABEB4558292A}"/>
                  </a:ext>
                </a:extLst>
              </p:cNvPr>
              <p:cNvSpPr txBox="1"/>
              <p:nvPr/>
            </p:nvSpPr>
            <p:spPr>
              <a:xfrm>
                <a:off x="4084871" y="3191014"/>
                <a:ext cx="705321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Colombia</a:t>
                </a:r>
              </a:p>
            </p:txBody>
          </p:sp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213D5841-BFA0-CA52-7506-A1A9882314FD}"/>
                  </a:ext>
                </a:extLst>
              </p:cNvPr>
              <p:cNvSpPr txBox="1"/>
              <p:nvPr/>
            </p:nvSpPr>
            <p:spPr>
              <a:xfrm>
                <a:off x="5834894" y="3191014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20%</a:t>
                </a:r>
              </a:p>
            </p:txBody>
          </p: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F595392C-E053-A823-3C71-0D9CA11DB56A}"/>
                  </a:ext>
                </a:extLst>
              </p:cNvPr>
              <p:cNvSpPr txBox="1"/>
              <p:nvPr/>
            </p:nvSpPr>
            <p:spPr>
              <a:xfrm>
                <a:off x="4084871" y="3447591"/>
                <a:ext cx="761427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Singapore</a:t>
                </a:r>
              </a:p>
            </p:txBody>
          </p: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2A21922-6E34-5C1E-7DDE-F1AA95625589}"/>
                  </a:ext>
                </a:extLst>
              </p:cNvPr>
              <p:cNvSpPr txBox="1"/>
              <p:nvPr/>
            </p:nvSpPr>
            <p:spPr>
              <a:xfrm>
                <a:off x="5834894" y="3457216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20%</a:t>
                </a:r>
              </a:p>
            </p:txBody>
          </p:sp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53B8C6A2-45C0-303B-B1DB-61458DD46331}"/>
                  </a:ext>
                </a:extLst>
              </p:cNvPr>
              <p:cNvSpPr txBox="1"/>
              <p:nvPr/>
            </p:nvSpPr>
            <p:spPr>
              <a:xfrm>
                <a:off x="4084871" y="3718271"/>
                <a:ext cx="323807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U.K.</a:t>
                </a:r>
              </a:p>
            </p:txBody>
          </p: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A8CE4003-ED55-1D2D-A0EC-792F058A2134}"/>
                  </a:ext>
                </a:extLst>
              </p:cNvPr>
              <p:cNvSpPr txBox="1"/>
              <p:nvPr/>
            </p:nvSpPr>
            <p:spPr>
              <a:xfrm>
                <a:off x="5834894" y="3718271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20%</a:t>
                </a:r>
              </a:p>
            </p:txBody>
          </p:sp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89E630FF-E7C0-B7B4-8A7E-B65F722755D9}"/>
                  </a:ext>
                </a:extLst>
              </p:cNvPr>
              <p:cNvSpPr txBox="1"/>
              <p:nvPr/>
            </p:nvSpPr>
            <p:spPr>
              <a:xfrm>
                <a:off x="4084871" y="3978621"/>
                <a:ext cx="621965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Panama</a:t>
                </a:r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A9C7A928-657F-3963-3627-E838737FB0C4}"/>
                  </a:ext>
                </a:extLst>
              </p:cNvPr>
              <p:cNvSpPr txBox="1"/>
              <p:nvPr/>
            </p:nvSpPr>
            <p:spPr>
              <a:xfrm>
                <a:off x="5834894" y="3978621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19%</a:t>
                </a:r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43736356-4871-603B-1FC2-627B25F0D830}"/>
                  </a:ext>
                </a:extLst>
              </p:cNvPr>
              <p:cNvSpPr txBox="1"/>
              <p:nvPr/>
            </p:nvSpPr>
            <p:spPr>
              <a:xfrm>
                <a:off x="4084871" y="4240308"/>
                <a:ext cx="621965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Portugal</a:t>
                </a:r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F9191526-47B8-E071-0195-DF4BD2EB083A}"/>
                  </a:ext>
                </a:extLst>
              </p:cNvPr>
              <p:cNvSpPr txBox="1"/>
              <p:nvPr/>
            </p:nvSpPr>
            <p:spPr>
              <a:xfrm>
                <a:off x="5834894" y="4240308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18%</a:t>
                </a:r>
              </a:p>
            </p:txBody>
          </p:sp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24B11E70-1100-5D6B-0917-1B0417B09B8F}"/>
                  </a:ext>
                </a:extLst>
              </p:cNvPr>
              <p:cNvSpPr txBox="1"/>
              <p:nvPr/>
            </p:nvSpPr>
            <p:spPr>
              <a:xfrm>
                <a:off x="4084871" y="4502496"/>
                <a:ext cx="520142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Taiwan</a:t>
                </a:r>
              </a:p>
            </p:txBody>
          </p: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06CDC346-07EB-AD13-0ECA-3A4BA6FABE93}"/>
                  </a:ext>
                </a:extLst>
              </p:cNvPr>
              <p:cNvSpPr txBox="1"/>
              <p:nvPr/>
            </p:nvSpPr>
            <p:spPr>
              <a:xfrm>
                <a:off x="5834894" y="4502496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18%</a:t>
                </a:r>
              </a:p>
            </p:txBody>
          </p:sp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C1BDEC44-22E3-34E9-9B99-88E6FB191BAE}"/>
                  </a:ext>
                </a:extLst>
              </p:cNvPr>
              <p:cNvSpPr txBox="1"/>
              <p:nvPr/>
            </p:nvSpPr>
            <p:spPr>
              <a:xfrm>
                <a:off x="4084871" y="4775596"/>
                <a:ext cx="548227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130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ürkiye</a:t>
                </a:r>
                <a:endParaRPr lang="en-US" sz="13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2BF8DFCB-E445-B5A9-A673-134901013FA7}"/>
                  </a:ext>
                </a:extLst>
              </p:cNvPr>
              <p:cNvSpPr txBox="1"/>
              <p:nvPr/>
            </p:nvSpPr>
            <p:spPr>
              <a:xfrm>
                <a:off x="5834894" y="4775596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17%</a:t>
                </a:r>
              </a:p>
            </p:txBody>
          </p:sp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9F214B81-C4E4-4FF8-8974-71D92DDF4DBB}"/>
                  </a:ext>
                </a:extLst>
              </p:cNvPr>
              <p:cNvSpPr txBox="1"/>
              <p:nvPr/>
            </p:nvSpPr>
            <p:spPr>
              <a:xfrm>
                <a:off x="4084871" y="5037784"/>
                <a:ext cx="306174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Italy</a:t>
                </a:r>
                <a:endParaRPr lang="en-US" sz="13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9416A58C-87EB-21A3-7120-CE64150388D5}"/>
                  </a:ext>
                </a:extLst>
              </p:cNvPr>
              <p:cNvSpPr txBox="1"/>
              <p:nvPr/>
            </p:nvSpPr>
            <p:spPr>
              <a:xfrm>
                <a:off x="5834894" y="5037784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16%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1CE9D9DC-13E4-678C-5A0E-997B1653B3D4}"/>
                  </a:ext>
                </a:extLst>
              </p:cNvPr>
              <p:cNvSpPr txBox="1"/>
              <p:nvPr/>
            </p:nvSpPr>
            <p:spPr>
              <a:xfrm>
                <a:off x="4084871" y="5315471"/>
                <a:ext cx="649217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Australia</a:t>
                </a:r>
              </a:p>
            </p:txBody>
          </p: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A562E44F-31F2-8710-CFF5-EC0724A1A38C}"/>
                  </a:ext>
                </a:extLst>
              </p:cNvPr>
              <p:cNvSpPr txBox="1"/>
              <p:nvPr/>
            </p:nvSpPr>
            <p:spPr>
              <a:xfrm>
                <a:off x="5834894" y="5315471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15%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3CBA0A0-8061-9D03-8BD2-DCBC1C1C6B8C}"/>
                </a:ext>
              </a:extLst>
            </p:cNvPr>
            <p:cNvGrpSpPr/>
            <p:nvPr/>
          </p:nvGrpSpPr>
          <p:grpSpPr>
            <a:xfrm>
              <a:off x="8885412" y="1878108"/>
              <a:ext cx="2282932" cy="3640042"/>
              <a:chOff x="8885412" y="1878108"/>
              <a:chExt cx="2282932" cy="3640042"/>
            </a:xfrm>
          </p:grpSpPr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014BF573-4B81-424C-AD0C-860F73B5F4CE}"/>
                  </a:ext>
                </a:extLst>
              </p:cNvPr>
              <p:cNvSpPr/>
              <p:nvPr/>
            </p:nvSpPr>
            <p:spPr>
              <a:xfrm>
                <a:off x="8885412" y="1878108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D9EA1799-D2BC-F2F4-14D0-DDC5E41A69E9}"/>
                  </a:ext>
                </a:extLst>
              </p:cNvPr>
              <p:cNvSpPr/>
              <p:nvPr/>
            </p:nvSpPr>
            <p:spPr>
              <a:xfrm>
                <a:off x="8885412" y="2141633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C3295062-EAFD-4C85-F048-7C5D6D5A61B3}"/>
                  </a:ext>
                </a:extLst>
              </p:cNvPr>
              <p:cNvSpPr/>
              <p:nvPr/>
            </p:nvSpPr>
            <p:spPr>
              <a:xfrm>
                <a:off x="8885412" y="2405158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E5F5285D-C510-4EC0-ACD2-63A620A0CE01}"/>
                  </a:ext>
                </a:extLst>
              </p:cNvPr>
              <p:cNvSpPr/>
              <p:nvPr/>
            </p:nvSpPr>
            <p:spPr>
              <a:xfrm>
                <a:off x="8885412" y="2665508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9DD5D877-D462-DF36-6CEA-C7E5A6E10F3F}"/>
                  </a:ext>
                </a:extLst>
              </p:cNvPr>
              <p:cNvSpPr/>
              <p:nvPr/>
            </p:nvSpPr>
            <p:spPr>
              <a:xfrm>
                <a:off x="8885412" y="2929033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2813F166-2176-9DD8-BC99-EA63F9368DBB}"/>
                  </a:ext>
                </a:extLst>
              </p:cNvPr>
              <p:cNvSpPr/>
              <p:nvPr/>
            </p:nvSpPr>
            <p:spPr>
              <a:xfrm>
                <a:off x="8885412" y="3192558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F0E2DD03-9D3F-D6F4-241D-B0EE0CAFA721}"/>
                  </a:ext>
                </a:extLst>
              </p:cNvPr>
              <p:cNvSpPr/>
              <p:nvPr/>
            </p:nvSpPr>
            <p:spPr>
              <a:xfrm>
                <a:off x="8885412" y="3456083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9D346859-41DA-81DA-80F8-F7E5F5AAAC14}"/>
                  </a:ext>
                </a:extLst>
              </p:cNvPr>
              <p:cNvSpPr/>
              <p:nvPr/>
            </p:nvSpPr>
            <p:spPr>
              <a:xfrm>
                <a:off x="8885412" y="3716433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3D59C11D-D07F-A626-7065-8EB93B928E9B}"/>
                  </a:ext>
                </a:extLst>
              </p:cNvPr>
              <p:cNvSpPr/>
              <p:nvPr/>
            </p:nvSpPr>
            <p:spPr>
              <a:xfrm>
                <a:off x="8885412" y="3979958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662F4085-8C35-99D3-2328-5525CAD80BFB}"/>
                  </a:ext>
                </a:extLst>
              </p:cNvPr>
              <p:cNvSpPr/>
              <p:nvPr/>
            </p:nvSpPr>
            <p:spPr>
              <a:xfrm>
                <a:off x="8885412" y="4243483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7F322C3A-1BD2-0966-9735-60B5F629BC93}"/>
                  </a:ext>
                </a:extLst>
              </p:cNvPr>
              <p:cNvSpPr/>
              <p:nvPr/>
            </p:nvSpPr>
            <p:spPr>
              <a:xfrm>
                <a:off x="8885412" y="4507008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84D82DFD-DEDC-042C-8AFF-278BCC9448FF}"/>
                  </a:ext>
                </a:extLst>
              </p:cNvPr>
              <p:cNvSpPr/>
              <p:nvPr/>
            </p:nvSpPr>
            <p:spPr>
              <a:xfrm>
                <a:off x="8885412" y="4767358"/>
                <a:ext cx="2282932" cy="226917"/>
              </a:xfrm>
              <a:prstGeom prst="rect">
                <a:avLst/>
              </a:prstGeom>
              <a:solidFill>
                <a:srgbClr val="FF7A1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8430BBED-0615-CB76-7404-2BFDE2F4BE51}"/>
                  </a:ext>
                </a:extLst>
              </p:cNvPr>
              <p:cNvSpPr/>
              <p:nvPr/>
            </p:nvSpPr>
            <p:spPr>
              <a:xfrm>
                <a:off x="8885412" y="5030883"/>
                <a:ext cx="2282932" cy="22691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3EC8B171-43C3-A0BF-FFE1-CEF3FC9BBF6A}"/>
                  </a:ext>
                </a:extLst>
              </p:cNvPr>
              <p:cNvSpPr/>
              <p:nvPr/>
            </p:nvSpPr>
            <p:spPr>
              <a:xfrm>
                <a:off x="8885412" y="5291233"/>
                <a:ext cx="2282932" cy="22691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63EA944C-61EE-0375-04F5-60938EB03736}"/>
                </a:ext>
              </a:extLst>
            </p:cNvPr>
            <p:cNvGrpSpPr/>
            <p:nvPr/>
          </p:nvGrpSpPr>
          <p:grpSpPr>
            <a:xfrm>
              <a:off x="8987427" y="1891252"/>
              <a:ext cx="2083449" cy="3621921"/>
              <a:chOff x="4084871" y="1891252"/>
              <a:chExt cx="2083449" cy="3621921"/>
            </a:xfrm>
          </p:grpSpPr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A4B29AE3-A056-C7C6-B00C-EDCC878D2DA3}"/>
                  </a:ext>
                </a:extLst>
              </p:cNvPr>
              <p:cNvSpPr txBox="1"/>
              <p:nvPr/>
            </p:nvSpPr>
            <p:spPr>
              <a:xfrm>
                <a:off x="4084871" y="2155795"/>
                <a:ext cx="426399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Spain</a:t>
                </a:r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500CA58A-4D6F-4F04-A25B-DD9F394E944E}"/>
                  </a:ext>
                </a:extLst>
              </p:cNvPr>
              <p:cNvSpPr txBox="1"/>
              <p:nvPr/>
            </p:nvSpPr>
            <p:spPr>
              <a:xfrm>
                <a:off x="5834894" y="2155795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15%</a:t>
                </a:r>
              </a:p>
            </p:txBody>
          </p:sp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F8A6FD92-D1C9-BE0F-5836-C87A0AFABEF0}"/>
                  </a:ext>
                </a:extLst>
              </p:cNvPr>
              <p:cNvSpPr txBox="1"/>
              <p:nvPr/>
            </p:nvSpPr>
            <p:spPr>
              <a:xfrm>
                <a:off x="4084871" y="2417983"/>
                <a:ext cx="631583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Hungary</a:t>
                </a:r>
              </a:p>
            </p:txBody>
          </p:sp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6FA8FFA6-C37B-74A0-1D77-DFDDD3880933}"/>
                  </a:ext>
                </a:extLst>
              </p:cNvPr>
              <p:cNvSpPr txBox="1"/>
              <p:nvPr/>
            </p:nvSpPr>
            <p:spPr>
              <a:xfrm>
                <a:off x="5834895" y="2417983"/>
                <a:ext cx="333425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14%</a:t>
                </a:r>
              </a:p>
            </p:txBody>
          </p: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B7B4AF9E-6751-083C-AAAD-1BD727F5AD08}"/>
                  </a:ext>
                </a:extLst>
              </p:cNvPr>
              <p:cNvSpPr txBox="1"/>
              <p:nvPr/>
            </p:nvSpPr>
            <p:spPr>
              <a:xfrm>
                <a:off x="4084871" y="2682845"/>
                <a:ext cx="519373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Poland</a:t>
                </a:r>
              </a:p>
            </p:txBody>
          </p:sp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AC308E20-E5AD-DA3E-95F7-794ADD56D280}"/>
                  </a:ext>
                </a:extLst>
              </p:cNvPr>
              <p:cNvSpPr txBox="1"/>
              <p:nvPr/>
            </p:nvSpPr>
            <p:spPr>
              <a:xfrm>
                <a:off x="5834894" y="2682845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14%</a:t>
                </a:r>
              </a:p>
            </p:txBody>
          </p:sp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0345CACC-7A91-E322-BAEA-5EFD0F4D3187}"/>
                  </a:ext>
                </a:extLst>
              </p:cNvPr>
              <p:cNvSpPr txBox="1"/>
              <p:nvPr/>
            </p:nvSpPr>
            <p:spPr>
              <a:xfrm>
                <a:off x="4084871" y="2945033"/>
                <a:ext cx="602729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Sweden</a:t>
                </a:r>
              </a:p>
            </p:txBody>
          </p:sp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A4BD20ED-8C68-1E6A-AF32-0A6535377821}"/>
                  </a:ext>
                </a:extLst>
              </p:cNvPr>
              <p:cNvSpPr txBox="1"/>
              <p:nvPr/>
            </p:nvSpPr>
            <p:spPr>
              <a:xfrm>
                <a:off x="5834894" y="2945033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13%</a:t>
                </a:r>
              </a:p>
            </p:txBody>
          </p:sp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C8443CAB-062A-D799-B61A-EC69009585CA}"/>
                  </a:ext>
                </a:extLst>
              </p:cNvPr>
              <p:cNvSpPr txBox="1"/>
              <p:nvPr/>
            </p:nvSpPr>
            <p:spPr>
              <a:xfrm>
                <a:off x="4084871" y="3206720"/>
                <a:ext cx="455253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Japan</a:t>
                </a:r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42DA8573-A20B-AFB9-8523-927B1B47F824}"/>
                  </a:ext>
                </a:extLst>
              </p:cNvPr>
              <p:cNvSpPr txBox="1"/>
              <p:nvPr/>
            </p:nvSpPr>
            <p:spPr>
              <a:xfrm>
                <a:off x="5834894" y="3206720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12%</a:t>
                </a:r>
              </a:p>
            </p:txBody>
          </p:sp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87E82B68-D0F6-2C4A-A691-AFFA8C2DC3AB}"/>
                  </a:ext>
                </a:extLst>
              </p:cNvPr>
              <p:cNvSpPr txBox="1"/>
              <p:nvPr/>
            </p:nvSpPr>
            <p:spPr>
              <a:xfrm>
                <a:off x="4084871" y="3468908"/>
                <a:ext cx="548227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Greece</a:t>
                </a:r>
              </a:p>
            </p:txBody>
          </p: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F886A42F-F405-911D-B232-BA6926F80683}"/>
                  </a:ext>
                </a:extLst>
              </p:cNvPr>
              <p:cNvSpPr txBox="1"/>
              <p:nvPr/>
            </p:nvSpPr>
            <p:spPr>
              <a:xfrm>
                <a:off x="5834894" y="3468908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10%</a:t>
                </a: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AF220BD8-59DD-E4B7-DF53-053A8EE75E1C}"/>
                  </a:ext>
                </a:extLst>
              </p:cNvPr>
              <p:cNvSpPr txBox="1"/>
              <p:nvPr/>
            </p:nvSpPr>
            <p:spPr>
              <a:xfrm>
                <a:off x="4084871" y="3733770"/>
                <a:ext cx="872034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Puerto Rico</a:t>
                </a:r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8635C691-9B1F-CBBF-D2C0-87EEEE8AC067}"/>
                  </a:ext>
                </a:extLst>
              </p:cNvPr>
              <p:cNvSpPr txBox="1"/>
              <p:nvPr/>
            </p:nvSpPr>
            <p:spPr>
              <a:xfrm>
                <a:off x="5927870" y="3733770"/>
                <a:ext cx="240450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8%</a:t>
                </a:r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06EF5668-B2F7-6BC8-9F03-C31B529CB376}"/>
                  </a:ext>
                </a:extLst>
              </p:cNvPr>
              <p:cNvSpPr txBox="1"/>
              <p:nvPr/>
            </p:nvSpPr>
            <p:spPr>
              <a:xfrm>
                <a:off x="4084871" y="3995958"/>
                <a:ext cx="835165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Hong Kong</a:t>
                </a:r>
              </a:p>
            </p:txBody>
          </p:sp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66BD9CBA-AFB9-888F-1AB9-C89F479BAEE5}"/>
                  </a:ext>
                </a:extLst>
              </p:cNvPr>
              <p:cNvSpPr txBox="1"/>
              <p:nvPr/>
            </p:nvSpPr>
            <p:spPr>
              <a:xfrm>
                <a:off x="5927870" y="3995958"/>
                <a:ext cx="240450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8%</a:t>
                </a:r>
              </a:p>
            </p:txBody>
          </p:sp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0F37AE34-B591-E73E-BFD7-FB5BD6C0155A}"/>
                  </a:ext>
                </a:extLst>
              </p:cNvPr>
              <p:cNvSpPr txBox="1"/>
              <p:nvPr/>
            </p:nvSpPr>
            <p:spPr>
              <a:xfrm>
                <a:off x="4084871" y="4256308"/>
                <a:ext cx="1168590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Czech Republic</a:t>
                </a:r>
              </a:p>
            </p:txBody>
          </p: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A795D9B7-1F79-FD89-59B8-B8F721088C65}"/>
                  </a:ext>
                </a:extLst>
              </p:cNvPr>
              <p:cNvSpPr txBox="1"/>
              <p:nvPr/>
            </p:nvSpPr>
            <p:spPr>
              <a:xfrm>
                <a:off x="5927870" y="4256308"/>
                <a:ext cx="240450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8%</a:t>
                </a:r>
              </a:p>
            </p:txBody>
          </p:sp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id="{C14DBE4D-FDF7-2FB3-C058-DDEFD6EFA2B2}"/>
                  </a:ext>
                </a:extLst>
              </p:cNvPr>
              <p:cNvSpPr txBox="1"/>
              <p:nvPr/>
            </p:nvSpPr>
            <p:spPr>
              <a:xfrm>
                <a:off x="4084871" y="4517995"/>
                <a:ext cx="444032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Chile*</a:t>
                </a:r>
              </a:p>
            </p:txBody>
          </p:sp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FBF5A2A9-9829-ADF5-AB66-092F4270AF76}"/>
                  </a:ext>
                </a:extLst>
              </p:cNvPr>
              <p:cNvSpPr txBox="1"/>
              <p:nvPr/>
            </p:nvSpPr>
            <p:spPr>
              <a:xfrm>
                <a:off x="5927870" y="4517995"/>
                <a:ext cx="240450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7%</a:t>
                </a:r>
              </a:p>
            </p:txBody>
          </p:sp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6B3013B7-1218-C373-5256-7CDE59B8CB85}"/>
                  </a:ext>
                </a:extLst>
              </p:cNvPr>
              <p:cNvSpPr txBox="1"/>
              <p:nvPr/>
            </p:nvSpPr>
            <p:spPr>
              <a:xfrm>
                <a:off x="4084871" y="4780183"/>
                <a:ext cx="40876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Israel</a:t>
                </a:r>
              </a:p>
            </p:txBody>
          </p:sp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1A5E37DF-E0D9-719D-CC64-93A9BA45E3E9}"/>
                  </a:ext>
                </a:extLst>
              </p:cNvPr>
              <p:cNvSpPr txBox="1"/>
              <p:nvPr/>
            </p:nvSpPr>
            <p:spPr>
              <a:xfrm>
                <a:off x="5927870" y="4780183"/>
                <a:ext cx="240450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4%</a:t>
                </a:r>
              </a:p>
            </p:txBody>
          </p:sp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40896FA3-1A8F-30F6-E3A0-6DC4F25DBABE}"/>
                  </a:ext>
                </a:extLst>
              </p:cNvPr>
              <p:cNvSpPr txBox="1"/>
              <p:nvPr/>
            </p:nvSpPr>
            <p:spPr>
              <a:xfrm>
                <a:off x="4084871" y="5028066"/>
                <a:ext cx="83516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Argentina</a:t>
                </a:r>
              </a:p>
            </p:txBody>
          </p:sp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4743AB09-280F-2BDA-9F7A-C25F3623DB57}"/>
                  </a:ext>
                </a:extLst>
              </p:cNvPr>
              <p:cNvSpPr txBox="1"/>
              <p:nvPr/>
            </p:nvSpPr>
            <p:spPr>
              <a:xfrm>
                <a:off x="5908634" y="5040945"/>
                <a:ext cx="2596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3%</a:t>
                </a:r>
              </a:p>
            </p:txBody>
          </p:sp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AF21582A-2E4A-798B-AB7D-3D1999D081B9}"/>
                  </a:ext>
                </a:extLst>
              </p:cNvPr>
              <p:cNvSpPr txBox="1"/>
              <p:nvPr/>
            </p:nvSpPr>
            <p:spPr>
              <a:xfrm>
                <a:off x="4084871" y="5297729"/>
                <a:ext cx="7566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Romania</a:t>
                </a:r>
              </a:p>
            </p:txBody>
          </p:sp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C36A2A38-3689-CEDD-A7BB-35D8F547B864}"/>
                  </a:ext>
                </a:extLst>
              </p:cNvPr>
              <p:cNvSpPr txBox="1"/>
              <p:nvPr/>
            </p:nvSpPr>
            <p:spPr>
              <a:xfrm>
                <a:off x="5908634" y="5295769"/>
                <a:ext cx="2596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3%</a:t>
                </a:r>
              </a:p>
            </p:txBody>
          </p:sp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8EEC4C08-EE6A-237C-F212-4DF17D86EEBD}"/>
                  </a:ext>
                </a:extLst>
              </p:cNvPr>
              <p:cNvSpPr txBox="1"/>
              <p:nvPr/>
            </p:nvSpPr>
            <p:spPr>
              <a:xfrm>
                <a:off x="4084871" y="1891252"/>
                <a:ext cx="629981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en-US" sz="1300">
                    <a:latin typeface="Arial"/>
                    <a:cs typeface="Arial"/>
                  </a:rPr>
                  <a:t>Slovakia</a:t>
                </a:r>
                <a:endParaRPr lang="en-US" sz="13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5A056E14-2056-0B70-4EF3-5B69F0CEA6E7}"/>
                  </a:ext>
                </a:extLst>
              </p:cNvPr>
              <p:cNvSpPr txBox="1"/>
              <p:nvPr/>
            </p:nvSpPr>
            <p:spPr>
              <a:xfrm>
                <a:off x="5834894" y="1891252"/>
                <a:ext cx="333426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300">
                    <a:latin typeface="Arial" panose="020B0604020202020204" pitchFamily="34" charset="0"/>
                    <a:cs typeface="Arial" panose="020B0604020202020204" pitchFamily="34" charset="0"/>
                  </a:rPr>
                  <a:t>15%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CE488B1-F787-D6B9-C51D-0685DC040EC1}"/>
                </a:ext>
              </a:extLst>
            </p:cNvPr>
            <p:cNvCxnSpPr>
              <a:cxnSpLocks/>
            </p:cNvCxnSpPr>
            <p:nvPr/>
          </p:nvCxnSpPr>
          <p:spPr>
            <a:xfrm>
              <a:off x="6430730" y="2640313"/>
              <a:ext cx="2278385" cy="0"/>
            </a:xfrm>
            <a:prstGeom prst="line">
              <a:avLst/>
            </a:prstGeom>
            <a:ln w="25400" cap="rnd">
              <a:solidFill>
                <a:schemeClr val="accent4"/>
              </a:solidFill>
              <a:prstDash val="sysDash"/>
              <a:headEnd type="oval" w="lg" len="lg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A36A961-CB94-2D81-0437-060DEDF2E7A8}"/>
              </a:ext>
            </a:extLst>
          </p:cNvPr>
          <p:cNvSpPr txBox="1"/>
          <p:nvPr/>
        </p:nvSpPr>
        <p:spPr>
          <a:xfrm>
            <a:off x="3982855" y="5682237"/>
            <a:ext cx="7185489" cy="1384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latin typeface="Arial"/>
                <a:ea typeface="+mn-lt"/>
                <a:cs typeface="Arial"/>
              </a:rPr>
              <a:t>*</a:t>
            </a:r>
            <a:r>
              <a:rPr lang="en-US" sz="900" dirty="0" err="1">
                <a:latin typeface="Arial"/>
                <a:ea typeface="+mn-lt"/>
                <a:cs typeface="Arial"/>
              </a:rPr>
              <a:t>Čile</a:t>
            </a:r>
            <a:r>
              <a:rPr lang="en-US" sz="900" dirty="0">
                <a:latin typeface="Arial"/>
                <a:ea typeface="+mn-lt"/>
                <a:cs typeface="Arial"/>
              </a:rPr>
              <a:t> </a:t>
            </a:r>
            <a:r>
              <a:rPr lang="en-US" sz="900" dirty="0" err="1">
                <a:latin typeface="Arial"/>
                <a:ea typeface="+mn-lt"/>
                <a:cs typeface="Arial"/>
              </a:rPr>
              <a:t>sa</a:t>
            </a:r>
            <a:r>
              <a:rPr lang="en-US" sz="900" dirty="0">
                <a:latin typeface="Arial"/>
                <a:ea typeface="+mn-lt"/>
                <a:cs typeface="Arial"/>
              </a:rPr>
              <a:t> k </a:t>
            </a:r>
            <a:r>
              <a:rPr lang="en-US" sz="900" dirty="0" err="1">
                <a:latin typeface="Arial"/>
                <a:ea typeface="+mn-lt"/>
                <a:cs typeface="Arial"/>
              </a:rPr>
              <a:t>programu</a:t>
            </a:r>
            <a:r>
              <a:rPr lang="en-US" sz="900" dirty="0">
                <a:latin typeface="Arial"/>
                <a:ea typeface="+mn-lt"/>
                <a:cs typeface="Arial"/>
              </a:rPr>
              <a:t> </a:t>
            </a:r>
            <a:r>
              <a:rPr lang="en-US" sz="900" dirty="0" err="1">
                <a:latin typeface="Arial"/>
                <a:ea typeface="+mn-lt"/>
                <a:cs typeface="Arial"/>
              </a:rPr>
              <a:t>pripojilo</a:t>
            </a:r>
            <a:r>
              <a:rPr lang="en-US" sz="900" dirty="0">
                <a:latin typeface="Arial"/>
                <a:ea typeface="+mn-lt"/>
                <a:cs typeface="Arial"/>
              </a:rPr>
              <a:t> v 2. </a:t>
            </a:r>
            <a:r>
              <a:rPr lang="en-US" sz="900" dirty="0" err="1">
                <a:latin typeface="Arial"/>
                <a:ea typeface="+mn-lt"/>
                <a:cs typeface="Arial"/>
              </a:rPr>
              <a:t>štvrťroku</a:t>
            </a:r>
            <a:r>
              <a:rPr lang="en-US" sz="900" dirty="0">
                <a:latin typeface="Arial"/>
                <a:ea typeface="+mn-lt"/>
                <a:cs typeface="Arial"/>
              </a:rPr>
              <a:t> 2024. V </a:t>
            </a:r>
            <a:r>
              <a:rPr lang="en-US" sz="900" dirty="0" err="1">
                <a:latin typeface="Arial"/>
                <a:ea typeface="+mn-lt"/>
                <a:cs typeface="Arial"/>
              </a:rPr>
              <a:t>súčasnosti</a:t>
            </a:r>
            <a:r>
              <a:rPr lang="en-US" sz="900" dirty="0">
                <a:latin typeface="Arial"/>
                <a:ea typeface="+mn-lt"/>
                <a:cs typeface="Arial"/>
              </a:rPr>
              <a:t> </a:t>
            </a:r>
            <a:r>
              <a:rPr lang="en-US" sz="900" dirty="0" err="1">
                <a:latin typeface="Arial"/>
                <a:ea typeface="+mn-lt"/>
                <a:cs typeface="Arial"/>
              </a:rPr>
              <a:t>nie</a:t>
            </a:r>
            <a:r>
              <a:rPr lang="en-US" sz="900" dirty="0">
                <a:latin typeface="Arial"/>
                <a:ea typeface="+mn-lt"/>
                <a:cs typeface="Arial"/>
              </a:rPr>
              <a:t> </a:t>
            </a:r>
            <a:r>
              <a:rPr lang="en-US" sz="900" dirty="0" err="1">
                <a:latin typeface="Arial"/>
                <a:ea typeface="+mn-lt"/>
                <a:cs typeface="Arial"/>
              </a:rPr>
              <a:t>sú</a:t>
            </a:r>
            <a:r>
              <a:rPr lang="en-US" sz="900" dirty="0">
                <a:latin typeface="Arial"/>
                <a:ea typeface="+mn-lt"/>
                <a:cs typeface="Arial"/>
              </a:rPr>
              <a:t> k </a:t>
            </a:r>
            <a:r>
              <a:rPr lang="en-US" sz="900" dirty="0" err="1">
                <a:latin typeface="Arial"/>
                <a:ea typeface="+mn-lt"/>
                <a:cs typeface="Arial"/>
              </a:rPr>
              <a:t>dispozícii</a:t>
            </a:r>
            <a:r>
              <a:rPr lang="en-US" sz="900" dirty="0">
                <a:latin typeface="Arial"/>
                <a:ea typeface="+mn-lt"/>
                <a:cs typeface="Arial"/>
              </a:rPr>
              <a:t> </a:t>
            </a:r>
            <a:r>
              <a:rPr lang="en-US" sz="900" dirty="0" err="1">
                <a:latin typeface="Arial"/>
                <a:ea typeface="+mn-lt"/>
                <a:cs typeface="Arial"/>
              </a:rPr>
              <a:t>žiadne</a:t>
            </a:r>
            <a:r>
              <a:rPr lang="en-US" sz="900" dirty="0">
                <a:latin typeface="Arial"/>
                <a:ea typeface="+mn-lt"/>
                <a:cs typeface="Arial"/>
              </a:rPr>
              <a:t> </a:t>
            </a:r>
            <a:r>
              <a:rPr lang="en-US" sz="900" dirty="0" err="1">
                <a:latin typeface="Arial"/>
                <a:ea typeface="+mn-lt"/>
                <a:cs typeface="Arial"/>
              </a:rPr>
              <a:t>historické</a:t>
            </a:r>
            <a:r>
              <a:rPr lang="en-US" sz="900" dirty="0">
                <a:latin typeface="Arial"/>
                <a:ea typeface="+mn-lt"/>
                <a:cs typeface="Arial"/>
              </a:rPr>
              <a:t> </a:t>
            </a:r>
            <a:r>
              <a:rPr lang="en-US" sz="900" dirty="0" err="1">
                <a:latin typeface="Arial"/>
                <a:ea typeface="+mn-lt"/>
                <a:cs typeface="Arial"/>
              </a:rPr>
              <a:t>údaje</a:t>
            </a:r>
            <a:r>
              <a:rPr lang="en-US" sz="900" dirty="0">
                <a:latin typeface="Arial"/>
                <a:ea typeface="+mn-lt"/>
                <a:cs typeface="Arial"/>
              </a:rPr>
              <a:t> a </a:t>
            </a:r>
            <a:r>
              <a:rPr lang="en-US" sz="900" dirty="0" err="1">
                <a:latin typeface="Arial"/>
                <a:ea typeface="+mn-lt"/>
                <a:cs typeface="Arial"/>
              </a:rPr>
              <a:t>údaje</a:t>
            </a:r>
            <a:r>
              <a:rPr lang="en-US" sz="900" dirty="0">
                <a:latin typeface="Arial"/>
                <a:ea typeface="+mn-lt"/>
                <a:cs typeface="Arial"/>
              </a:rPr>
              <a:t> </a:t>
            </a:r>
            <a:r>
              <a:rPr lang="en-US" sz="900" dirty="0" err="1">
                <a:latin typeface="Arial"/>
                <a:ea typeface="+mn-lt"/>
                <a:cs typeface="Arial"/>
              </a:rPr>
              <a:t>neboli</a:t>
            </a:r>
            <a:r>
              <a:rPr lang="en-US" sz="900" dirty="0">
                <a:latin typeface="Arial"/>
                <a:ea typeface="+mn-lt"/>
                <a:cs typeface="Arial"/>
              </a:rPr>
              <a:t> </a:t>
            </a:r>
            <a:r>
              <a:rPr lang="en-US" sz="900" dirty="0" err="1">
                <a:latin typeface="Arial"/>
                <a:ea typeface="+mn-lt"/>
                <a:cs typeface="Arial"/>
              </a:rPr>
              <a:t>sezónne</a:t>
            </a:r>
            <a:r>
              <a:rPr lang="en-US" sz="900" dirty="0">
                <a:latin typeface="Arial"/>
                <a:ea typeface="+mn-lt"/>
                <a:cs typeface="Arial"/>
              </a:rPr>
              <a:t> </a:t>
            </a:r>
            <a:r>
              <a:rPr lang="en-US" sz="900" dirty="0" err="1">
                <a:latin typeface="Arial"/>
                <a:ea typeface="+mn-lt"/>
                <a:cs typeface="Arial"/>
              </a:rPr>
              <a:t>upravené</a:t>
            </a:r>
            <a:r>
              <a:rPr lang="en-US" sz="900" dirty="0">
                <a:latin typeface="Arial"/>
                <a:ea typeface="+mn-lt"/>
                <a:cs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CF0E1-5D91-0692-C446-7E2E8F114F0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5287" y="6546722"/>
            <a:ext cx="915633" cy="158004"/>
            <a:chOff x="375287" y="6546722"/>
            <a:chExt cx="915633" cy="158004"/>
          </a:xfrm>
        </p:grpSpPr>
        <p:sp>
          <p:nvSpPr>
            <p:cNvPr id="10" name="Triangle 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CC11262-6EC1-F29F-EA1E-044EFEB3A97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372541" y="6549468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0DFF7B7-892B-4C26-FEC7-B982AC034DE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5400000">
              <a:off x="1135662" y="6549469"/>
              <a:ext cx="158003" cy="1525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>
              <a:hlinkClick r:id="rId9" action="ppaction://hlinksldjump"/>
              <a:extLst>
                <a:ext uri="{FF2B5EF4-FFF2-40B4-BE49-F238E27FC236}">
                  <a16:creationId xmlns:a16="http://schemas.microsoft.com/office/drawing/2014/main" id="{4E09EB9A-3A06-BC39-B169-A219FCE6582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18803" y="6555874"/>
              <a:ext cx="228600" cy="1397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026A9A0-63CC-A9F3-0F29-1F5465FD0FA7}"/>
              </a:ext>
            </a:extLst>
          </p:cNvPr>
          <p:cNvSpPr txBox="1"/>
          <p:nvPr/>
        </p:nvSpPr>
        <p:spPr>
          <a:xfrm>
            <a:off x="-4197246" y="6295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E624820-DAB8-CF27-FA88-283A9FAE28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532683" y="4886413"/>
            <a:ext cx="454896" cy="45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594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ALYSISITEM" val="3b93415e-7290-4a92-bb59-08dd18b95704"/>
  <p:tag name="ANALYSISITEMDATABOUNDS" val="1x1-11x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ALYSISITEM" val="86cbda72-edd1-4694-bd41-0e589b1a8591"/>
  <p:tag name="ANALYSISITEMDATABOUNDS" val="1x1-2x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ALYSISITEM" val="86cbda72-edd1-4694-bd41-0e589b1a8591"/>
  <p:tag name="ANALYSISITEMDATABOUNDS" val="1x1-2x7"/>
</p:tagLst>
</file>

<file path=ppt/theme/theme1.xml><?xml version="1.0" encoding="utf-8"?>
<a:theme xmlns:a="http://schemas.openxmlformats.org/drawingml/2006/main" name="Blue-Green Slides">
  <a:themeElements>
    <a:clrScheme name="MPG Refresh">
      <a:dk1>
        <a:srgbClr val="282A32"/>
      </a:dk1>
      <a:lt1>
        <a:srgbClr val="FFFFFF"/>
      </a:lt1>
      <a:dk2>
        <a:srgbClr val="939398"/>
      </a:dk2>
      <a:lt2>
        <a:srgbClr val="EFEFEF"/>
      </a:lt2>
      <a:accent1>
        <a:srgbClr val="4C79AF"/>
      </a:accent1>
      <a:accent2>
        <a:srgbClr val="669E66"/>
      </a:accent2>
      <a:accent3>
        <a:srgbClr val="CC334D"/>
      </a:accent3>
      <a:accent4>
        <a:srgbClr val="C25700"/>
      </a:accent4>
      <a:accent5>
        <a:srgbClr val="5C4BB9"/>
      </a:accent5>
      <a:accent6>
        <a:srgbClr val="67696F"/>
      </a:accent6>
      <a:hlink>
        <a:srgbClr val="4C79AF"/>
      </a:hlink>
      <a:folHlink>
        <a:srgbClr val="386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d Orange Slides">
  <a:themeElements>
    <a:clrScheme name="MPG-2022">
      <a:dk1>
        <a:srgbClr val="282A32"/>
      </a:dk1>
      <a:lt1>
        <a:srgbClr val="FFFFFF"/>
      </a:lt1>
      <a:dk2>
        <a:srgbClr val="939398"/>
      </a:dk2>
      <a:lt2>
        <a:srgbClr val="EFEFEF"/>
      </a:lt2>
      <a:accent1>
        <a:srgbClr val="4C79AF"/>
      </a:accent1>
      <a:accent2>
        <a:srgbClr val="669E66"/>
      </a:accent2>
      <a:accent3>
        <a:srgbClr val="CC334D"/>
      </a:accent3>
      <a:accent4>
        <a:srgbClr val="C25700"/>
      </a:accent4>
      <a:accent5>
        <a:srgbClr val="5C4BB9"/>
      </a:accent5>
      <a:accent6>
        <a:srgbClr val="67696F"/>
      </a:accent6>
      <a:hlink>
        <a:srgbClr val="4C79AF"/>
      </a:hlink>
      <a:folHlink>
        <a:srgbClr val="386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PG-2022">
    <a:dk1>
      <a:srgbClr val="282A32"/>
    </a:dk1>
    <a:lt1>
      <a:srgbClr val="FFFFFF"/>
    </a:lt1>
    <a:dk2>
      <a:srgbClr val="939398"/>
    </a:dk2>
    <a:lt2>
      <a:srgbClr val="EFEFEF"/>
    </a:lt2>
    <a:accent1>
      <a:srgbClr val="4C79AF"/>
    </a:accent1>
    <a:accent2>
      <a:srgbClr val="669E66"/>
    </a:accent2>
    <a:accent3>
      <a:srgbClr val="CC334D"/>
    </a:accent3>
    <a:accent4>
      <a:srgbClr val="C25700"/>
    </a:accent4>
    <a:accent5>
      <a:srgbClr val="5C4BB9"/>
    </a:accent5>
    <a:accent6>
      <a:srgbClr val="67696F"/>
    </a:accent6>
    <a:hlink>
      <a:srgbClr val="4C79AF"/>
    </a:hlink>
    <a:folHlink>
      <a:srgbClr val="386097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PG-2022">
    <a:dk1>
      <a:srgbClr val="282A32"/>
    </a:dk1>
    <a:lt1>
      <a:srgbClr val="FFFFFF"/>
    </a:lt1>
    <a:dk2>
      <a:srgbClr val="939398"/>
    </a:dk2>
    <a:lt2>
      <a:srgbClr val="EFEFEF"/>
    </a:lt2>
    <a:accent1>
      <a:srgbClr val="4C79AF"/>
    </a:accent1>
    <a:accent2>
      <a:srgbClr val="669E66"/>
    </a:accent2>
    <a:accent3>
      <a:srgbClr val="CC334D"/>
    </a:accent3>
    <a:accent4>
      <a:srgbClr val="C25700"/>
    </a:accent4>
    <a:accent5>
      <a:srgbClr val="5C4BB9"/>
    </a:accent5>
    <a:accent6>
      <a:srgbClr val="67696F"/>
    </a:accent6>
    <a:hlink>
      <a:srgbClr val="4C79AF"/>
    </a:hlink>
    <a:folHlink>
      <a:srgbClr val="386097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EAEFA692820C4B96E723350F7C1B15" ma:contentTypeVersion="29" ma:contentTypeDescription="Create a new document." ma:contentTypeScope="" ma:versionID="48684fe65fc3149cf371da45495cb7ab">
  <xsd:schema xmlns:xsd="http://www.w3.org/2001/XMLSchema" xmlns:xs="http://www.w3.org/2001/XMLSchema" xmlns:p="http://schemas.microsoft.com/office/2006/metadata/properties" xmlns:ns2="61b4e583-f6a1-4520-bcd3-778104bf8684" xmlns:ns3="53bee22d-e9f5-4e5d-8c3d-646e95926b3b" targetNamespace="http://schemas.microsoft.com/office/2006/metadata/properties" ma:root="true" ma:fieldsID="c19f57a4f83abccb3ed4d6b34705d572" ns2:_="" ns3:_="">
    <xsd:import namespace="61b4e583-f6a1-4520-bcd3-778104bf8684"/>
    <xsd:import namespace="53bee22d-e9f5-4e5d-8c3d-646e95926b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Brand_x0020_or_x0020_Offering" minOccurs="0"/>
                <xsd:element ref="ns2:Preview_x0020_Image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b4e583-f6a1-4520-bcd3-778104bf86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Brand_x0020_or_x0020_Offering" ma:index="16" nillable="true" ma:displayName="Brand or Offering" ma:internalName="Brand_x0020_or_x0020_Offering">
      <xsd:simpleType>
        <xsd:union memberTypes="dms:Text">
          <xsd:simpleType>
            <xsd:restriction base="dms:Choice">
              <xsd:enumeration value="ManpowerGroup"/>
              <xsd:enumeration value="Experis"/>
              <xsd:enumeration value="Manpower"/>
              <xsd:enumeration value="Right Management"/>
              <xsd:enumeration value="ManpowerGroup Solutions"/>
              <xsd:enumeration value="TAPFIN"/>
            </xsd:restriction>
          </xsd:simpleType>
        </xsd:union>
      </xsd:simpleType>
    </xsd:element>
    <xsd:element name="Preview_x0020_Image" ma:index="17" nillable="true" ma:displayName="Preview Image" ma:format="Hyperlink" ma:internalName="Preview_x0020_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eabf1b-ca55-4ef7-a122-c0a3080e39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ee22d-e9f5-4e5d-8c3d-646e95926b3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af6a7fb-3623-421b-8bec-8100d36f70ff}" ma:internalName="TaxCatchAll" ma:showField="CatchAllData" ma:web="53bee22d-e9f5-4e5d-8c3d-646e95926b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b4e583-f6a1-4520-bcd3-778104bf8684">
      <Terms xmlns="http://schemas.microsoft.com/office/infopath/2007/PartnerControls"/>
    </lcf76f155ced4ddcb4097134ff3c332f>
    <TaxCatchAll xmlns="53bee22d-e9f5-4e5d-8c3d-646e95926b3b" xsi:nil="true"/>
    <SharedWithUsers xmlns="53bee22d-e9f5-4e5d-8c3d-646e95926b3b">
      <UserInfo>
        <DisplayName>Regterschot, Petra</DisplayName>
        <AccountId>110</AccountId>
        <AccountType/>
      </UserInfo>
      <UserInfo>
        <DisplayName>Company Administrator</DisplayName>
        <AccountId>69</AccountId>
        <AccountType/>
      </UserInfo>
      <UserInfo>
        <DisplayName>Nanavati, Dhiti</DisplayName>
        <AccountId>112</AccountId>
        <AccountType/>
      </UserInfo>
      <UserInfo>
        <DisplayName>Switalski, Danielle</DisplayName>
        <AccountId>114</AccountId>
        <AccountType/>
      </UserInfo>
      <UserInfo>
        <DisplayName>Binkowski, Paweł</DisplayName>
        <AccountId>118</AccountId>
        <AccountType/>
      </UserInfo>
      <UserInfo>
        <DisplayName>Mohammad-Ali Kashif Al-Ghataa</DisplayName>
        <AccountId>368</AccountId>
        <AccountType/>
      </UserInfo>
      <UserInfo>
        <DisplayName>Nicole Wege</DisplayName>
        <AccountId>71</AccountId>
        <AccountType/>
      </UserInfo>
      <UserInfo>
        <DisplayName>Alice Kujawa</DisplayName>
        <AccountId>843</AccountId>
        <AccountType/>
      </UserInfo>
      <UserInfo>
        <DisplayName>Roberts, Emily</DisplayName>
        <AccountId>94</AccountId>
        <AccountType/>
      </UserInfo>
      <UserInfo>
        <DisplayName>Jennifer Kirchner</DisplayName>
        <AccountId>844</AccountId>
        <AccountType/>
      </UserInfo>
      <UserInfo>
        <DisplayName>Meredith Frost</DisplayName>
        <AccountId>845</AccountId>
        <AccountType/>
      </UserInfo>
      <UserInfo>
        <DisplayName>Schaefer, Sophia</DisplayName>
        <AccountId>693</AccountId>
        <AccountType/>
      </UserInfo>
      <UserInfo>
        <DisplayName>Grayson, Kirsty</DisplayName>
        <AccountId>846</AccountId>
        <AccountType/>
      </UserInfo>
      <UserInfo>
        <DisplayName>Everyone</DisplayName>
        <AccountId>11</AccountId>
        <AccountType/>
      </UserInfo>
      <UserInfo>
        <DisplayName>Erbe, Karola</DisplayName>
        <AccountId>847</AccountId>
        <AccountType/>
      </UserInfo>
      <UserInfo>
        <DisplayName>Schultze, Sandy extern</DisplayName>
        <AccountId>848</AccountId>
        <AccountType/>
      </UserInfo>
      <UserInfo>
        <DisplayName>Janet LaQuintano</DisplayName>
        <AccountId>849</AccountId>
        <AccountType/>
      </UserInfo>
      <UserInfo>
        <DisplayName>Emma Almond</DisplayName>
        <AccountId>32</AccountId>
        <AccountType/>
      </UserInfo>
      <UserInfo>
        <DisplayName>John Julitz</DisplayName>
        <AccountId>29</AccountId>
        <AccountType/>
      </UserInfo>
      <UserInfo>
        <DisplayName>Mellanie Garrett</DisplayName>
        <AccountId>67</AccountId>
        <AccountType/>
      </UserInfo>
      <UserInfo>
        <DisplayName>Brittany Stanley</DisplayName>
        <AccountId>20</AccountId>
        <AccountType/>
      </UserInfo>
      <UserInfo>
        <DisplayName>Karine Bergeron</DisplayName>
        <AccountId>53</AccountId>
        <AccountType/>
      </UserInfo>
      <UserInfo>
        <DisplayName>Lauren Spude</DisplayName>
        <AccountId>38</AccountId>
        <AccountType/>
      </UserInfo>
      <UserInfo>
        <DisplayName>Jacquelyn Holland</DisplayName>
        <AccountId>863</AccountId>
        <AccountType/>
      </UserInfo>
      <UserInfo>
        <DisplayName>Maureen McGinn</DisplayName>
        <AccountId>60</AccountId>
        <AccountType/>
      </UserInfo>
      <UserInfo>
        <DisplayName>Tom Rippinger</DisplayName>
        <AccountId>10</AccountId>
        <AccountType/>
      </UserInfo>
      <UserInfo>
        <DisplayName>Shannon Kobylarczyk</DisplayName>
        <AccountId>669</AccountId>
        <AccountType/>
      </UserInfo>
      <UserInfo>
        <DisplayName>Mara Stefan</DisplayName>
        <AccountId>15</AccountId>
        <AccountType/>
      </UserInfo>
      <UserInfo>
        <DisplayName>Christina Roth</DisplayName>
        <AccountId>16</AccountId>
        <AccountType/>
      </UserInfo>
      <UserInfo>
        <DisplayName>Rebecca Chapman</DisplayName>
        <AccountId>585</AccountId>
        <AccountType/>
      </UserInfo>
      <UserInfo>
        <DisplayName>Brenda Keller</DisplayName>
        <AccountId>33</AccountId>
        <AccountType/>
      </UserInfo>
      <UserInfo>
        <DisplayName>Rebecca Cook</DisplayName>
        <AccountId>920</AccountId>
        <AccountType/>
      </UserInfo>
      <UserInfo>
        <DisplayName>Heather Gatewood</DisplayName>
        <AccountId>919</AccountId>
        <AccountType/>
      </UserInfo>
      <UserInfo>
        <DisplayName>Jacqueline Dreyer</DisplayName>
        <AccountId>865</AccountId>
        <AccountType/>
      </UserInfo>
      <UserInfo>
        <DisplayName>Jenny Peretz</DisplayName>
        <AccountId>1176</AccountId>
        <AccountType/>
      </UserInfo>
    </SharedWithUsers>
    <MediaLengthInSeconds xmlns="61b4e583-f6a1-4520-bcd3-778104bf8684" xsi:nil="true"/>
    <Brand_x0020_or_x0020_Offering xmlns="61b4e583-f6a1-4520-bcd3-778104bf8684" xsi:nil="true"/>
    <Preview_x0020_Image xmlns="61b4e583-f6a1-4520-bcd3-778104bf8684">
      <Url xsi:nil="true"/>
      <Description xsi:nil="true"/>
    </Preview_x0020_Image>
  </documentManagement>
</p:properties>
</file>

<file path=customXml/itemProps1.xml><?xml version="1.0" encoding="utf-8"?>
<ds:datastoreItem xmlns:ds="http://schemas.openxmlformats.org/officeDocument/2006/customXml" ds:itemID="{7C71458B-780A-47B4-9B84-ED23E27A03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C5C76C-555F-4DEB-8E86-29D3C365E9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b4e583-f6a1-4520-bcd3-778104bf8684"/>
    <ds:schemaRef ds:uri="53bee22d-e9f5-4e5d-8c3d-646e95926b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3C223F-A017-4843-987E-D470BE4A351D}">
  <ds:schemaRefs>
    <ds:schemaRef ds:uri="59894ff7-9788-4e43-9b2a-e0621a3dd4ec"/>
    <ds:schemaRef ds:uri="ea25bd1d-00c2-414f-87cb-7d1c0353cf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1b4e583-f6a1-4520-bcd3-778104bf8684"/>
    <ds:schemaRef ds:uri="53bee22d-e9f5-4e5d-8c3d-646e95926b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6727</TotalTime>
  <Words>2882</Words>
  <Application>Microsoft Office PowerPoint</Application>
  <PresentationFormat>Širokouhlá</PresentationFormat>
  <Paragraphs>369</Paragraphs>
  <Slides>31</Slides>
  <Notes>15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31</vt:i4>
      </vt:variant>
    </vt:vector>
  </HeadingPairs>
  <TitlesOfParts>
    <vt:vector size="38" baseType="lpstr">
      <vt:lpstr>Apple Symbols</vt:lpstr>
      <vt:lpstr>Arial</vt:lpstr>
      <vt:lpstr>Calibri</vt:lpstr>
      <vt:lpstr>System Font Regular</vt:lpstr>
      <vt:lpstr>Times New Roman</vt:lpstr>
      <vt:lpstr>Blue-Green Slides</vt:lpstr>
      <vt:lpstr>Red Orange Slides</vt:lpstr>
      <vt:lpstr>ManpowerGroup Index trhu práce</vt:lpstr>
      <vt:lpstr>Table of Contents</vt:lpstr>
      <vt:lpstr>Prezentácia programu PowerPoint</vt:lpstr>
      <vt:lpstr>Čo je čistý index trhu práce?</vt:lpstr>
      <vt:lpstr>Čistý index trhu práce na Slovensku pre 3. štvrťrok 2024</vt:lpstr>
      <vt:lpstr>Porovnanie plánov náboru podľa odvetvia</vt:lpstr>
      <vt:lpstr>Porovnanie podľa veľkosti firiem</vt:lpstr>
      <vt:lpstr>Porovnanie podľa regiónov</vt:lpstr>
      <vt:lpstr>Globálne náborové plány na júl až september 2024</vt:lpstr>
      <vt:lpstr>Najvýraznejšie medziročné a medzikvartálne zlepšenie indexu</vt:lpstr>
      <vt:lpstr>Výhľad zamestnanosti v Európe, na blízkom východe a v Afrike (EMEA)</vt:lpstr>
      <vt:lpstr>Trendy na trhu práce v rámci využívania AI</vt:lpstr>
      <vt:lpstr>Viac ako polovica spoločností na Slovensku plne alebo čiastočne využíva AI a generatívnu konverzačnú AI</vt:lpstr>
      <vt:lpstr>Prezentácia programu PowerPoint</vt:lpstr>
      <vt:lpstr>Vedúci pracovníci, manažéri a kancelárski pracovníci majú pozitívnejší pocit z vplyvu umelej inteligencie na ich prácu Dokonca polovica pracovníkov v továrni je k tomu tiež pozitívne naklonená</vt:lpstr>
      <vt:lpstr>Takmer všetky organizácie sa stretávajú s problémami pri zavádzaní AI, pričom najčastejšie sa týkajú nedostatku zručností, vysokých nákladov a ochrany súkromia.</vt:lpstr>
      <vt:lpstr>Organizácie očakávajú pozitívny vplyv umelej inteligencie na výkonnosť podniku (71 %), zvyšovanie kvalifikácie (63 %) a školenia (62 %) Polovica spoločnosti očakáva zvýšenie počtu zamestnancov v dôsledku umelej inteligencie </vt:lpstr>
      <vt:lpstr>Doprava, logistika a automobilový priemysel sú najoptimistickejšie, pokiaľ ide o zvyšovanie počtu zamestnancov v dôsledku zavádzania AI</vt:lpstr>
      <vt:lpstr>Transformácia trhu práce</vt:lpstr>
      <vt:lpstr>Trendy v dobe prispôsobivosti na trhu</vt:lpstr>
      <vt:lpstr>Globálny nedostatok talentov vzrástol koncom minulého roka na 17-ročné maximum</vt:lpstr>
      <vt:lpstr>Prezentácia programu PowerPoint</vt:lpstr>
      <vt:lpstr>Až 30% zamestnávateľov, v snahe riešiť problém s nedostatkom talentov, je ochotných zamestnať starších kandidátov</vt:lpstr>
      <vt:lpstr>Ženy sú hlavnou hnacou silou súčasného i budúceho trhu práce</vt:lpstr>
      <vt:lpstr>Pracovní migranti - Nevyužitý a podceňovaný zdroj talentov </vt:lpstr>
      <vt:lpstr>Zamestnávanie pracovných migrantov ako motor inovácii</vt:lpstr>
      <vt:lpstr>O prieskume</vt:lpstr>
      <vt:lpstr>O prieskume</vt:lpstr>
      <vt:lpstr>Často kladené otázky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Spude, Lauren</dc:creator>
  <cp:lastModifiedBy>Anna Ungradyová</cp:lastModifiedBy>
  <cp:revision>22</cp:revision>
  <dcterms:created xsi:type="dcterms:W3CDTF">2022-09-19T18:59:25Z</dcterms:created>
  <dcterms:modified xsi:type="dcterms:W3CDTF">2024-06-11T08:20:50Z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0x0101008F41BB0027250541BE6DD1D193359125</vt:lpwstr>
  </property>
  <property fmtid="{D5CDD505-2E9C-101B-9397-08002B2CF9AE}" pid="3" name="MediaServiceImageTags">
    <vt:lpwstr/>
  </property>
  <property fmtid="{D5CDD505-2E9C-101B-9397-08002B2CF9AE}" pid="4" name="Order">
    <vt:r8>347100</vt:r8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  <property fmtid="{D5CDD505-2E9C-101B-9397-08002B2CF9AE}" pid="11" name="Preview Image">
    <vt:lpwstr>, </vt:lpwstr>
  </property>
</Properties>
</file>